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Roboto"/>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Roboto-bold.fntdata"/><Relationship Id="rId10" Type="http://schemas.openxmlformats.org/officeDocument/2006/relationships/slide" Target="slides/slide5.xml"/><Relationship Id="rId21" Type="http://schemas.openxmlformats.org/officeDocument/2006/relationships/font" Target="fonts/Roboto-regular.fntdata"/><Relationship Id="rId13" Type="http://schemas.openxmlformats.org/officeDocument/2006/relationships/slide" Target="slides/slide8.xml"/><Relationship Id="rId24" Type="http://schemas.openxmlformats.org/officeDocument/2006/relationships/font" Target="fonts/Roboto-boldItalic.fntdata"/><Relationship Id="rId12" Type="http://schemas.openxmlformats.org/officeDocument/2006/relationships/slide" Target="slides/slide7.xml"/><Relationship Id="rId23" Type="http://schemas.openxmlformats.org/officeDocument/2006/relationships/font" Target="fonts/Roboto-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3b4ec58013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3b4ec58013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3b4ec580130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3b4ec580130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g3b4ec580130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3b4ec580130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3b52bc0cacf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3b52bc0cacf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3b52bc0cacf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3b52bc0cacf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b66a12e52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b66a12e52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cf784b2cd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3cf784b2cd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cf784b2cdc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cf784b2cdc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cf784b2cdc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cf784b2cdc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b52bc0cacf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3b52bc0cacf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3b66a12e526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3b66a12e526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b52bc0cacf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b52bc0cacf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b52bc0cacf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b52bc0cacf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b66a12e526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3b66a12e526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8.png"/><Relationship Id="rId5" Type="http://schemas.openxmlformats.org/officeDocument/2006/relationships/image" Target="../media/image4.png"/><Relationship Id="rId6" Type="http://schemas.openxmlformats.org/officeDocument/2006/relationships/image" Target="../media/image1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png"/><Relationship Id="rId5"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youtube.com/watch?v=PFEg6Mlc490" TargetMode="External"/><Relationship Id="rId4" Type="http://schemas.openxmlformats.org/officeDocument/2006/relationships/image" Target="../media/image16.png"/><Relationship Id="rId5" Type="http://schemas.openxmlformats.org/officeDocument/2006/relationships/hyperlink" Target="https://www.youtube.com/watch?v=PFEg6Mlc490" TargetMode="External"/><Relationship Id="rId6"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1.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2519400" y="2632425"/>
            <a:ext cx="2257075" cy="2368201"/>
          </a:xfrm>
          <a:prstGeom prst="rect">
            <a:avLst/>
          </a:prstGeom>
          <a:noFill/>
          <a:ln>
            <a:noFill/>
          </a:ln>
        </p:spPr>
      </p:pic>
      <p:pic>
        <p:nvPicPr>
          <p:cNvPr id="55" name="Google Shape;55;p13"/>
          <p:cNvPicPr preferRelativeResize="0"/>
          <p:nvPr/>
        </p:nvPicPr>
        <p:blipFill>
          <a:blip r:embed="rId4">
            <a:alphaModFix/>
          </a:blip>
          <a:stretch>
            <a:fillRect/>
          </a:stretch>
        </p:blipFill>
        <p:spPr>
          <a:xfrm>
            <a:off x="89375" y="2632425"/>
            <a:ext cx="2330775" cy="2368200"/>
          </a:xfrm>
          <a:prstGeom prst="rect">
            <a:avLst/>
          </a:prstGeom>
          <a:noFill/>
          <a:ln>
            <a:noFill/>
          </a:ln>
        </p:spPr>
      </p:pic>
      <p:pic>
        <p:nvPicPr>
          <p:cNvPr id="56" name="Google Shape;56;p13"/>
          <p:cNvPicPr preferRelativeResize="0"/>
          <p:nvPr/>
        </p:nvPicPr>
        <p:blipFill>
          <a:blip r:embed="rId5">
            <a:alphaModFix/>
          </a:blip>
          <a:stretch>
            <a:fillRect/>
          </a:stretch>
        </p:blipFill>
        <p:spPr>
          <a:xfrm>
            <a:off x="5108950" y="152400"/>
            <a:ext cx="3882651" cy="2697374"/>
          </a:xfrm>
          <a:prstGeom prst="rect">
            <a:avLst/>
          </a:prstGeom>
          <a:noFill/>
          <a:ln>
            <a:noFill/>
          </a:ln>
        </p:spPr>
      </p:pic>
      <p:pic>
        <p:nvPicPr>
          <p:cNvPr id="57" name="Google Shape;57;p13"/>
          <p:cNvPicPr preferRelativeResize="0"/>
          <p:nvPr/>
        </p:nvPicPr>
        <p:blipFill>
          <a:blip r:embed="rId6">
            <a:alphaModFix/>
          </a:blip>
          <a:stretch>
            <a:fillRect/>
          </a:stretch>
        </p:blipFill>
        <p:spPr>
          <a:xfrm>
            <a:off x="5108950" y="2933700"/>
            <a:ext cx="3882650" cy="2155573"/>
          </a:xfrm>
          <a:prstGeom prst="rect">
            <a:avLst/>
          </a:prstGeom>
          <a:noFill/>
          <a:ln>
            <a:noFill/>
          </a:ln>
        </p:spPr>
      </p:pic>
      <p:sp>
        <p:nvSpPr>
          <p:cNvPr id="58" name="Google Shape;58;p13"/>
          <p:cNvSpPr txBox="1"/>
          <p:nvPr/>
        </p:nvSpPr>
        <p:spPr>
          <a:xfrm>
            <a:off x="89375" y="152400"/>
            <a:ext cx="4687200" cy="2266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5100">
                <a:solidFill>
                  <a:schemeClr val="accent1"/>
                </a:solidFill>
              </a:rPr>
              <a:t>Using our outdoor space</a:t>
            </a:r>
            <a:endParaRPr b="1" sz="510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type="title"/>
          </p:nvPr>
        </p:nvSpPr>
        <p:spPr>
          <a:xfrm>
            <a:off x="311700" y="147050"/>
            <a:ext cx="8520600" cy="4845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The life of a child is changing:</a:t>
            </a:r>
            <a:endParaRPr/>
          </a:p>
          <a:p>
            <a:pPr indent="0" lvl="0" marL="0" rtl="0" algn="l">
              <a:lnSpc>
                <a:spcPct val="115000"/>
              </a:lnSpc>
              <a:spcBef>
                <a:spcPts val="0"/>
              </a:spcBef>
              <a:spcAft>
                <a:spcPts val="0"/>
              </a:spcAft>
              <a:buClr>
                <a:schemeClr val="dk1"/>
              </a:buClr>
              <a:buSzPts val="1100"/>
              <a:buFont typeface="Arial"/>
              <a:buNone/>
            </a:pPr>
            <a:r>
              <a:t/>
            </a:r>
            <a:endParaRPr sz="1150">
              <a:solidFill>
                <a:srgbClr val="2A2A2A"/>
              </a:solidFill>
              <a:highlight>
                <a:srgbClr val="FFFFFF"/>
              </a:highlight>
            </a:endParaRPr>
          </a:p>
          <a:p>
            <a:pPr indent="-371475" lvl="0" marL="457200" rtl="0" algn="l">
              <a:lnSpc>
                <a:spcPct val="169565"/>
              </a:lnSpc>
              <a:spcBef>
                <a:spcPts val="0"/>
              </a:spcBef>
              <a:spcAft>
                <a:spcPts val="0"/>
              </a:spcAft>
              <a:buClr>
                <a:srgbClr val="2A2A2A"/>
              </a:buClr>
              <a:buSzPts val="2250"/>
              <a:buChar char="●"/>
            </a:pPr>
            <a:r>
              <a:rPr lang="en" sz="2250">
                <a:solidFill>
                  <a:srgbClr val="2A2A2A"/>
                </a:solidFill>
                <a:highlight>
                  <a:srgbClr val="FFFFFF"/>
                </a:highlight>
              </a:rPr>
              <a:t>Average screen time per day 5 hours</a:t>
            </a:r>
            <a:endParaRPr sz="2250">
              <a:solidFill>
                <a:srgbClr val="2A2A2A"/>
              </a:solidFill>
              <a:highlight>
                <a:srgbClr val="FFFFFF"/>
              </a:highlight>
            </a:endParaRPr>
          </a:p>
          <a:p>
            <a:pPr indent="-371475" lvl="0" marL="457200" rtl="0" algn="l">
              <a:lnSpc>
                <a:spcPct val="169565"/>
              </a:lnSpc>
              <a:spcBef>
                <a:spcPts val="0"/>
              </a:spcBef>
              <a:spcAft>
                <a:spcPts val="0"/>
              </a:spcAft>
              <a:buClr>
                <a:srgbClr val="2A2A2A"/>
              </a:buClr>
              <a:buSzPts val="2250"/>
              <a:buChar char="●"/>
            </a:pPr>
            <a:r>
              <a:rPr lang="en" sz="2250">
                <a:solidFill>
                  <a:srgbClr val="2A2A2A"/>
                </a:solidFill>
                <a:highlight>
                  <a:srgbClr val="FFFFFF"/>
                </a:highlight>
              </a:rPr>
              <a:t>Average outdoor play time per week 5 hours</a:t>
            </a:r>
            <a:endParaRPr sz="2250">
              <a:solidFill>
                <a:srgbClr val="2A2A2A"/>
              </a:solidFill>
              <a:highlight>
                <a:srgbClr val="FFFFFF"/>
              </a:highlight>
            </a:endParaRPr>
          </a:p>
          <a:p>
            <a:pPr indent="-371475" lvl="0" marL="457200" rtl="0" algn="l">
              <a:lnSpc>
                <a:spcPct val="169565"/>
              </a:lnSpc>
              <a:spcBef>
                <a:spcPts val="0"/>
              </a:spcBef>
              <a:spcAft>
                <a:spcPts val="0"/>
              </a:spcAft>
              <a:buClr>
                <a:srgbClr val="2A2A2A"/>
              </a:buClr>
              <a:buSzPts val="2250"/>
              <a:buChar char="●"/>
            </a:pPr>
            <a:r>
              <a:rPr lang="en" sz="2250">
                <a:solidFill>
                  <a:srgbClr val="2A2A2A"/>
                </a:solidFill>
                <a:highlight>
                  <a:srgbClr val="FFFFFF"/>
                </a:highlight>
              </a:rPr>
              <a:t>Percentage of UK children who only play outdoor with other children at school 56%</a:t>
            </a:r>
            <a:endParaRPr sz="2250">
              <a:solidFill>
                <a:srgbClr val="2A2A2A"/>
              </a:solidFill>
              <a:highlight>
                <a:srgbClr val="FFFFFF"/>
              </a:highlight>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64" name="Google Shape;64;p14"/>
          <p:cNvPicPr preferRelativeResize="0"/>
          <p:nvPr/>
        </p:nvPicPr>
        <p:blipFill>
          <a:blip r:embed="rId3">
            <a:alphaModFix/>
          </a:blip>
          <a:stretch>
            <a:fillRect/>
          </a:stretch>
        </p:blipFill>
        <p:spPr>
          <a:xfrm>
            <a:off x="2571750" y="3040313"/>
            <a:ext cx="4000500" cy="19526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nvSpPr>
        <p:spPr>
          <a:xfrm>
            <a:off x="207300" y="77025"/>
            <a:ext cx="87294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800">
                <a:solidFill>
                  <a:schemeClr val="dk1"/>
                </a:solidFill>
              </a:rPr>
              <a:t>Children spend </a:t>
            </a:r>
            <a:r>
              <a:rPr lang="en" sz="2800">
                <a:solidFill>
                  <a:srgbClr val="2A2A2A"/>
                </a:solidFill>
                <a:highlight>
                  <a:srgbClr val="FFFFFF"/>
                </a:highlight>
              </a:rPr>
              <a:t>20% of their time in school outside at playtime -  equivalent to </a:t>
            </a:r>
            <a:r>
              <a:rPr b="1" lang="en" sz="2800">
                <a:solidFill>
                  <a:srgbClr val="2A2A2A"/>
                </a:solidFill>
                <a:highlight>
                  <a:srgbClr val="FFFFFF"/>
                </a:highlight>
              </a:rPr>
              <a:t>1.4 years</a:t>
            </a:r>
            <a:r>
              <a:rPr lang="en" sz="2800">
                <a:solidFill>
                  <a:srgbClr val="2A2A2A"/>
                </a:solidFill>
                <a:highlight>
                  <a:srgbClr val="FFFFFF"/>
                </a:highlight>
              </a:rPr>
              <a:t> of primary school </a:t>
            </a:r>
            <a:endParaRPr sz="2800">
              <a:solidFill>
                <a:schemeClr val="dk1"/>
              </a:solidFill>
            </a:endParaRPr>
          </a:p>
        </p:txBody>
      </p:sp>
      <p:sp>
        <p:nvSpPr>
          <p:cNvPr id="70" name="Google Shape;70;p15"/>
          <p:cNvSpPr txBox="1"/>
          <p:nvPr/>
        </p:nvSpPr>
        <p:spPr>
          <a:xfrm>
            <a:off x="1264100" y="1242800"/>
            <a:ext cx="6762900" cy="1202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200">
                <a:solidFill>
                  <a:schemeClr val="dk2"/>
                </a:solidFill>
              </a:rPr>
              <a:t>But what are they actually doing?</a:t>
            </a:r>
            <a:endParaRPr sz="2200">
              <a:solidFill>
                <a:schemeClr val="dk2"/>
              </a:solidFill>
            </a:endParaRPr>
          </a:p>
        </p:txBody>
      </p:sp>
      <p:pic>
        <p:nvPicPr>
          <p:cNvPr id="71" name="Google Shape;71;p15"/>
          <p:cNvPicPr preferRelativeResize="0"/>
          <p:nvPr/>
        </p:nvPicPr>
        <p:blipFill>
          <a:blip r:embed="rId3">
            <a:alphaModFix/>
          </a:blip>
          <a:stretch>
            <a:fillRect/>
          </a:stretch>
        </p:blipFill>
        <p:spPr>
          <a:xfrm>
            <a:off x="152400" y="2942525"/>
            <a:ext cx="2686050" cy="1990725"/>
          </a:xfrm>
          <a:prstGeom prst="rect">
            <a:avLst/>
          </a:prstGeom>
          <a:noFill/>
          <a:ln>
            <a:noFill/>
          </a:ln>
        </p:spPr>
      </p:pic>
      <p:pic>
        <p:nvPicPr>
          <p:cNvPr id="72" name="Google Shape;72;p15"/>
          <p:cNvPicPr preferRelativeResize="0"/>
          <p:nvPr/>
        </p:nvPicPr>
        <p:blipFill>
          <a:blip r:embed="rId4">
            <a:alphaModFix/>
          </a:blip>
          <a:stretch>
            <a:fillRect/>
          </a:stretch>
        </p:blipFill>
        <p:spPr>
          <a:xfrm>
            <a:off x="2990850" y="2942525"/>
            <a:ext cx="2897534" cy="2048575"/>
          </a:xfrm>
          <a:prstGeom prst="rect">
            <a:avLst/>
          </a:prstGeom>
          <a:noFill/>
          <a:ln>
            <a:noFill/>
          </a:ln>
        </p:spPr>
      </p:pic>
      <p:pic>
        <p:nvPicPr>
          <p:cNvPr id="73" name="Google Shape;73;p15"/>
          <p:cNvPicPr preferRelativeResize="0"/>
          <p:nvPr/>
        </p:nvPicPr>
        <p:blipFill>
          <a:blip r:embed="rId5">
            <a:alphaModFix/>
          </a:blip>
          <a:stretch>
            <a:fillRect/>
          </a:stretch>
        </p:blipFill>
        <p:spPr>
          <a:xfrm>
            <a:off x="6040784" y="2942525"/>
            <a:ext cx="2778936" cy="20485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 name="Shape 77"/>
        <p:cNvGrpSpPr/>
        <p:nvPr/>
      </p:nvGrpSpPr>
      <p:grpSpPr>
        <a:xfrm>
          <a:off x="0" y="0"/>
          <a:ext cx="0" cy="0"/>
          <a:chOff x="0" y="0"/>
          <a:chExt cx="0" cy="0"/>
        </a:xfrm>
      </p:grpSpPr>
      <p:sp>
        <p:nvSpPr>
          <p:cNvPr id="78" name="Google Shape;78;p16"/>
          <p:cNvSpPr txBox="1"/>
          <p:nvPr>
            <p:ph type="title"/>
          </p:nvPr>
        </p:nvSpPr>
        <p:spPr>
          <a:xfrm>
            <a:off x="168725" y="445025"/>
            <a:ext cx="89754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Quality unstructured outdoor play has lots of benefits</a:t>
            </a:r>
            <a:endParaRPr/>
          </a:p>
        </p:txBody>
      </p:sp>
      <p:pic>
        <p:nvPicPr>
          <p:cNvPr id="79" name="Google Shape;79;p16"/>
          <p:cNvPicPr preferRelativeResize="0"/>
          <p:nvPr/>
        </p:nvPicPr>
        <p:blipFill>
          <a:blip r:embed="rId3">
            <a:alphaModFix/>
          </a:blip>
          <a:stretch>
            <a:fillRect/>
          </a:stretch>
        </p:blipFill>
        <p:spPr>
          <a:xfrm>
            <a:off x="2176450" y="1017725"/>
            <a:ext cx="4207350" cy="4066000"/>
          </a:xfrm>
          <a:prstGeom prst="rect">
            <a:avLst/>
          </a:prstGeom>
          <a:noFill/>
          <a:ln>
            <a:noFill/>
          </a:ln>
        </p:spPr>
      </p:pic>
      <p:pic>
        <p:nvPicPr>
          <p:cNvPr id="80" name="Google Shape;80;p16"/>
          <p:cNvPicPr preferRelativeResize="0"/>
          <p:nvPr/>
        </p:nvPicPr>
        <p:blipFill>
          <a:blip r:embed="rId4">
            <a:alphaModFix/>
          </a:blip>
          <a:stretch>
            <a:fillRect/>
          </a:stretch>
        </p:blipFill>
        <p:spPr>
          <a:xfrm>
            <a:off x="6833850" y="1200150"/>
            <a:ext cx="2143125" cy="2743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type="title"/>
          </p:nvPr>
        </p:nvSpPr>
        <p:spPr>
          <a:xfrm>
            <a:off x="311700" y="445025"/>
            <a:ext cx="8520600" cy="10833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At Marchwood CofE infant school we are so lucky to have fantastic grounds - BUT we want children to use them as much as possible</a:t>
            </a:r>
            <a:endParaRPr/>
          </a:p>
          <a:p>
            <a:pPr indent="0" lvl="0" marL="0" rtl="0" algn="l">
              <a:spcBef>
                <a:spcPts val="0"/>
              </a:spcBef>
              <a:spcAft>
                <a:spcPts val="0"/>
              </a:spcAft>
              <a:buNone/>
            </a:pPr>
            <a:r>
              <a:t/>
            </a:r>
            <a:endParaRPr/>
          </a:p>
        </p:txBody>
      </p:sp>
      <p:pic>
        <p:nvPicPr>
          <p:cNvPr id="86" name="Google Shape;86;p17">
            <a:hlinkClick r:id="rId3"/>
          </p:cNvPr>
          <p:cNvPicPr preferRelativeResize="0"/>
          <p:nvPr/>
        </p:nvPicPr>
        <p:blipFill>
          <a:blip r:embed="rId4">
            <a:alphaModFix/>
          </a:blip>
          <a:stretch>
            <a:fillRect/>
          </a:stretch>
        </p:blipFill>
        <p:spPr>
          <a:xfrm>
            <a:off x="311697" y="2043375"/>
            <a:ext cx="4257276" cy="2430201"/>
          </a:xfrm>
          <a:prstGeom prst="rect">
            <a:avLst/>
          </a:prstGeom>
          <a:noFill/>
          <a:ln>
            <a:noFill/>
          </a:ln>
        </p:spPr>
      </p:pic>
      <p:pic>
        <p:nvPicPr>
          <p:cNvPr id="87" name="Google Shape;87;p17">
            <a:hlinkClick r:id="rId5"/>
          </p:cNvPr>
          <p:cNvPicPr preferRelativeResize="0"/>
          <p:nvPr/>
        </p:nvPicPr>
        <p:blipFill>
          <a:blip r:embed="rId6">
            <a:alphaModFix/>
          </a:blip>
          <a:stretch>
            <a:fillRect/>
          </a:stretch>
        </p:blipFill>
        <p:spPr>
          <a:xfrm>
            <a:off x="6157943" y="1852625"/>
            <a:ext cx="2511876" cy="22906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8"/>
          <p:cNvSpPr txBox="1"/>
          <p:nvPr>
            <p:ph type="title"/>
          </p:nvPr>
        </p:nvSpPr>
        <p:spPr>
          <a:xfrm>
            <a:off x="311700" y="445025"/>
            <a:ext cx="8520600" cy="7074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 Asked the children what they liked / disliked about play/lunch times</a:t>
            </a:r>
            <a:endParaRPr/>
          </a:p>
        </p:txBody>
      </p:sp>
      <p:sp>
        <p:nvSpPr>
          <p:cNvPr id="93" name="Google Shape;93;p18"/>
          <p:cNvSpPr txBox="1"/>
          <p:nvPr>
            <p:ph idx="1" type="body"/>
          </p:nvPr>
        </p:nvSpPr>
        <p:spPr>
          <a:xfrm>
            <a:off x="311700" y="1444850"/>
            <a:ext cx="3262200" cy="3123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a:t>Liked:</a:t>
            </a:r>
            <a:endParaRPr b="1"/>
          </a:p>
          <a:p>
            <a:pPr indent="0" lvl="0" marL="0" rtl="0" algn="l">
              <a:spcBef>
                <a:spcPts val="1200"/>
              </a:spcBef>
              <a:spcAft>
                <a:spcPts val="0"/>
              </a:spcAft>
              <a:buNone/>
            </a:pPr>
            <a:r>
              <a:rPr lang="en"/>
              <a:t>Playing chase</a:t>
            </a:r>
            <a:endParaRPr/>
          </a:p>
          <a:p>
            <a:pPr indent="0" lvl="0" marL="0" rtl="0" algn="l">
              <a:spcBef>
                <a:spcPts val="0"/>
              </a:spcBef>
              <a:spcAft>
                <a:spcPts val="0"/>
              </a:spcAft>
              <a:buNone/>
            </a:pPr>
            <a:r>
              <a:rPr lang="en"/>
              <a:t>Going on the </a:t>
            </a:r>
            <a:r>
              <a:rPr lang="en"/>
              <a:t>climbing</a:t>
            </a:r>
            <a:r>
              <a:rPr lang="en"/>
              <a:t> frame</a:t>
            </a:r>
            <a:endParaRPr/>
          </a:p>
          <a:p>
            <a:pPr indent="0" lvl="0" marL="0" rtl="0" algn="l">
              <a:spcBef>
                <a:spcPts val="0"/>
              </a:spcBef>
              <a:spcAft>
                <a:spcPts val="0"/>
              </a:spcAft>
              <a:buNone/>
            </a:pPr>
            <a:r>
              <a:rPr lang="en"/>
              <a:t>The Galleon</a:t>
            </a:r>
            <a:endParaRPr/>
          </a:p>
          <a:p>
            <a:pPr indent="0" lvl="0" marL="0" rtl="0" algn="l">
              <a:spcBef>
                <a:spcPts val="0"/>
              </a:spcBef>
              <a:spcAft>
                <a:spcPts val="0"/>
              </a:spcAft>
              <a:buNone/>
            </a:pPr>
            <a:r>
              <a:rPr lang="en"/>
              <a:t>The trim trail</a:t>
            </a:r>
            <a:endParaRPr/>
          </a:p>
        </p:txBody>
      </p:sp>
      <p:sp>
        <p:nvSpPr>
          <p:cNvPr id="94" name="Google Shape;94;p18"/>
          <p:cNvSpPr txBox="1"/>
          <p:nvPr>
            <p:ph idx="1" type="body"/>
          </p:nvPr>
        </p:nvSpPr>
        <p:spPr>
          <a:xfrm>
            <a:off x="4288300" y="1444850"/>
            <a:ext cx="4738800" cy="21669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b="1" lang="en"/>
              <a:t>Disliked:</a:t>
            </a:r>
            <a:endParaRPr b="1"/>
          </a:p>
          <a:p>
            <a:pPr indent="0" lvl="0" marL="0" rtl="0" algn="l">
              <a:spcBef>
                <a:spcPts val="1200"/>
              </a:spcBef>
              <a:spcAft>
                <a:spcPts val="0"/>
              </a:spcAft>
              <a:buNone/>
            </a:pPr>
            <a:r>
              <a:rPr lang="en"/>
              <a:t>When we can’t go outside</a:t>
            </a:r>
            <a:endParaRPr/>
          </a:p>
          <a:p>
            <a:pPr indent="0" lvl="0" marL="0" rtl="0" algn="l">
              <a:spcBef>
                <a:spcPts val="0"/>
              </a:spcBef>
              <a:spcAft>
                <a:spcPts val="0"/>
              </a:spcAft>
              <a:buNone/>
            </a:pPr>
            <a:r>
              <a:rPr lang="en"/>
              <a:t>When it’s only YR on the galleon</a:t>
            </a:r>
            <a:endParaRPr/>
          </a:p>
          <a:p>
            <a:pPr indent="0" lvl="0" marL="0" rtl="0" algn="l">
              <a:spcBef>
                <a:spcPts val="0"/>
              </a:spcBef>
              <a:spcAft>
                <a:spcPts val="0"/>
              </a:spcAft>
              <a:buNone/>
            </a:pPr>
            <a:r>
              <a:rPr lang="en"/>
              <a:t>When we are not allowed to play </a:t>
            </a:r>
            <a:r>
              <a:rPr lang="en"/>
              <a:t>with</a:t>
            </a:r>
            <a:r>
              <a:rPr lang="en"/>
              <a:t> sticks</a:t>
            </a:r>
            <a:endParaRPr/>
          </a:p>
          <a:p>
            <a:pPr indent="0" lvl="0" marL="0" rtl="0" algn="l">
              <a:spcBef>
                <a:spcPts val="0"/>
              </a:spcBef>
              <a:spcAft>
                <a:spcPts val="0"/>
              </a:spcAft>
              <a:buNone/>
            </a:pPr>
            <a:r>
              <a:rPr lang="en"/>
              <a:t>Losing the balls</a:t>
            </a:r>
            <a:endParaRPr/>
          </a:p>
          <a:p>
            <a:pPr indent="0" lvl="0" marL="0" rtl="0" algn="l">
              <a:spcBef>
                <a:spcPts val="0"/>
              </a:spcBef>
              <a:spcAft>
                <a:spcPts val="0"/>
              </a:spcAft>
              <a:buNone/>
            </a:pPr>
            <a:r>
              <a:rPr lang="en"/>
              <a:t>Not having anything to do</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So how do we achieve a stimulating play and break where children are learning?</a:t>
            </a:r>
            <a:endParaRPr/>
          </a:p>
        </p:txBody>
      </p:sp>
      <p:sp>
        <p:nvSpPr>
          <p:cNvPr id="100" name="Google Shape;100;p19"/>
          <p:cNvSpPr txBox="1"/>
          <p:nvPr>
            <p:ph idx="1" type="body"/>
          </p:nvPr>
        </p:nvSpPr>
        <p:spPr>
          <a:xfrm>
            <a:off x="2407100" y="1498500"/>
            <a:ext cx="3583800" cy="3416400"/>
          </a:xfrm>
          <a:prstGeom prst="rect">
            <a:avLst/>
          </a:prstGeom>
        </p:spPr>
        <p:txBody>
          <a:bodyPr anchorCtr="0" anchor="t" bIns="91425" lIns="91425" spcFirstLastPara="1" rIns="91425" wrap="square" tIns="91425">
            <a:normAutofit fontScale="77500" lnSpcReduction="20000"/>
          </a:bodyPr>
          <a:lstStyle/>
          <a:p>
            <a:pPr indent="0" lvl="0" marL="0" rtl="0" algn="ctr">
              <a:spcBef>
                <a:spcPts val="0"/>
              </a:spcBef>
              <a:spcAft>
                <a:spcPts val="0"/>
              </a:spcAft>
              <a:buNone/>
            </a:pPr>
            <a:r>
              <a:rPr b="1" lang="en" sz="2900" u="sng"/>
              <a:t>Loose parts</a:t>
            </a:r>
            <a:br>
              <a:rPr lang="en" sz="2900"/>
            </a:br>
            <a:r>
              <a:rPr lang="en" sz="2300">
                <a:solidFill>
                  <a:srgbClr val="0000FF"/>
                </a:solidFill>
              </a:rPr>
              <a:t>Crates</a:t>
            </a:r>
            <a:endParaRPr sz="2300">
              <a:solidFill>
                <a:srgbClr val="0000FF"/>
              </a:solidFill>
            </a:endParaRPr>
          </a:p>
          <a:p>
            <a:pPr indent="0" lvl="0" marL="0" rtl="0" algn="ctr">
              <a:spcBef>
                <a:spcPts val="0"/>
              </a:spcBef>
              <a:spcAft>
                <a:spcPts val="0"/>
              </a:spcAft>
              <a:buNone/>
            </a:pPr>
            <a:r>
              <a:rPr lang="en" sz="2300">
                <a:solidFill>
                  <a:srgbClr val="0000FF"/>
                </a:solidFill>
              </a:rPr>
              <a:t>Suitcases</a:t>
            </a:r>
            <a:endParaRPr sz="2300">
              <a:solidFill>
                <a:srgbClr val="0000FF"/>
              </a:solidFill>
            </a:endParaRPr>
          </a:p>
          <a:p>
            <a:pPr indent="0" lvl="0" marL="0" rtl="0" algn="ctr">
              <a:spcBef>
                <a:spcPts val="0"/>
              </a:spcBef>
              <a:spcAft>
                <a:spcPts val="0"/>
              </a:spcAft>
              <a:buNone/>
            </a:pPr>
            <a:r>
              <a:rPr lang="en" sz="2300">
                <a:solidFill>
                  <a:srgbClr val="0000FF"/>
                </a:solidFill>
              </a:rPr>
              <a:t>Prams</a:t>
            </a:r>
            <a:br>
              <a:rPr lang="en" sz="2300">
                <a:solidFill>
                  <a:srgbClr val="0000FF"/>
                </a:solidFill>
              </a:rPr>
            </a:br>
            <a:r>
              <a:rPr lang="en" sz="2300">
                <a:solidFill>
                  <a:srgbClr val="0000FF"/>
                </a:solidFill>
              </a:rPr>
              <a:t>Fabric</a:t>
            </a:r>
            <a:endParaRPr sz="2300">
              <a:solidFill>
                <a:srgbClr val="0000FF"/>
              </a:solidFill>
            </a:endParaRPr>
          </a:p>
          <a:p>
            <a:pPr indent="0" lvl="0" marL="0" rtl="0" algn="ctr">
              <a:spcBef>
                <a:spcPts val="0"/>
              </a:spcBef>
              <a:spcAft>
                <a:spcPts val="0"/>
              </a:spcAft>
              <a:buNone/>
            </a:pPr>
            <a:r>
              <a:rPr lang="en" sz="2300">
                <a:solidFill>
                  <a:srgbClr val="0000FF"/>
                </a:solidFill>
              </a:rPr>
              <a:t>Pipes / guttering</a:t>
            </a:r>
            <a:endParaRPr sz="2300">
              <a:solidFill>
                <a:srgbClr val="0000FF"/>
              </a:solidFill>
            </a:endParaRPr>
          </a:p>
          <a:p>
            <a:pPr indent="0" lvl="0" marL="0" rtl="0" algn="ctr">
              <a:spcBef>
                <a:spcPts val="0"/>
              </a:spcBef>
              <a:spcAft>
                <a:spcPts val="0"/>
              </a:spcAft>
              <a:buNone/>
            </a:pPr>
            <a:r>
              <a:rPr lang="en" sz="2300">
                <a:solidFill>
                  <a:srgbClr val="0000FF"/>
                </a:solidFill>
              </a:rPr>
              <a:t>Steering wheels</a:t>
            </a:r>
            <a:endParaRPr sz="2300">
              <a:solidFill>
                <a:srgbClr val="0000FF"/>
              </a:solidFill>
            </a:endParaRPr>
          </a:p>
          <a:p>
            <a:pPr indent="0" lvl="0" marL="0" rtl="0" algn="ctr">
              <a:spcBef>
                <a:spcPts val="0"/>
              </a:spcBef>
              <a:spcAft>
                <a:spcPts val="0"/>
              </a:spcAft>
              <a:buNone/>
            </a:pPr>
            <a:r>
              <a:rPr lang="en" sz="2300">
                <a:solidFill>
                  <a:srgbClr val="0000FF"/>
                </a:solidFill>
              </a:rPr>
              <a:t>Small ladders</a:t>
            </a:r>
            <a:endParaRPr sz="2300">
              <a:solidFill>
                <a:srgbClr val="0000FF"/>
              </a:solidFill>
            </a:endParaRPr>
          </a:p>
          <a:p>
            <a:pPr indent="0" lvl="0" marL="0" rtl="0" algn="ctr">
              <a:spcBef>
                <a:spcPts val="0"/>
              </a:spcBef>
              <a:spcAft>
                <a:spcPts val="0"/>
              </a:spcAft>
              <a:buNone/>
            </a:pPr>
            <a:r>
              <a:rPr lang="en" sz="2300">
                <a:solidFill>
                  <a:srgbClr val="0000FF"/>
                </a:solidFill>
              </a:rPr>
              <a:t>Jugs</a:t>
            </a:r>
            <a:endParaRPr sz="2300">
              <a:solidFill>
                <a:srgbClr val="0000FF"/>
              </a:solidFill>
            </a:endParaRPr>
          </a:p>
          <a:p>
            <a:pPr indent="0" lvl="0" marL="0" rtl="0" algn="ctr">
              <a:spcBef>
                <a:spcPts val="0"/>
              </a:spcBef>
              <a:spcAft>
                <a:spcPts val="0"/>
              </a:spcAft>
              <a:buNone/>
            </a:pPr>
            <a:r>
              <a:rPr lang="en" sz="2300">
                <a:solidFill>
                  <a:srgbClr val="0000FF"/>
                </a:solidFill>
              </a:rPr>
              <a:t>Pallets</a:t>
            </a:r>
            <a:endParaRPr sz="2300">
              <a:solidFill>
                <a:srgbClr val="0000FF"/>
              </a:solidFill>
            </a:endParaRPr>
          </a:p>
          <a:p>
            <a:pPr indent="0" lvl="0" marL="0" rtl="0" algn="ctr">
              <a:spcBef>
                <a:spcPts val="0"/>
              </a:spcBef>
              <a:spcAft>
                <a:spcPts val="0"/>
              </a:spcAft>
              <a:buNone/>
            </a:pPr>
            <a:r>
              <a:rPr lang="en" sz="2300">
                <a:solidFill>
                  <a:srgbClr val="0000FF"/>
                </a:solidFill>
              </a:rPr>
              <a:t>Traffic cones</a:t>
            </a:r>
            <a:endParaRPr sz="2300">
              <a:solidFill>
                <a:srgbClr val="0000FF"/>
              </a:solidFill>
            </a:endParaRPr>
          </a:p>
          <a:p>
            <a:pPr indent="0" lvl="0" marL="0" rtl="0" algn="ctr">
              <a:spcBef>
                <a:spcPts val="0"/>
              </a:spcBef>
              <a:spcAft>
                <a:spcPts val="0"/>
              </a:spcAft>
              <a:buNone/>
            </a:pPr>
            <a:r>
              <a:rPr lang="en" sz="2300">
                <a:solidFill>
                  <a:srgbClr val="0000FF"/>
                </a:solidFill>
              </a:rPr>
              <a:t>tarp…….</a:t>
            </a:r>
            <a:endParaRPr sz="2300">
              <a:solidFill>
                <a:srgbClr val="0000FF"/>
              </a:solidFill>
            </a:endParaRPr>
          </a:p>
        </p:txBody>
      </p:sp>
      <p:pic>
        <p:nvPicPr>
          <p:cNvPr id="101" name="Google Shape;101;p19"/>
          <p:cNvPicPr preferRelativeResize="0"/>
          <p:nvPr/>
        </p:nvPicPr>
        <p:blipFill>
          <a:blip r:embed="rId3">
            <a:alphaModFix/>
          </a:blip>
          <a:stretch>
            <a:fillRect/>
          </a:stretch>
        </p:blipFill>
        <p:spPr>
          <a:xfrm>
            <a:off x="140500" y="2571750"/>
            <a:ext cx="2504725" cy="2343150"/>
          </a:xfrm>
          <a:prstGeom prst="rect">
            <a:avLst/>
          </a:prstGeom>
          <a:noFill/>
          <a:ln>
            <a:noFill/>
          </a:ln>
        </p:spPr>
      </p:pic>
      <p:pic>
        <p:nvPicPr>
          <p:cNvPr id="102" name="Google Shape;102;p19"/>
          <p:cNvPicPr preferRelativeResize="0"/>
          <p:nvPr/>
        </p:nvPicPr>
        <p:blipFill>
          <a:blip r:embed="rId4">
            <a:alphaModFix/>
          </a:blip>
          <a:stretch>
            <a:fillRect/>
          </a:stretch>
        </p:blipFill>
        <p:spPr>
          <a:xfrm>
            <a:off x="6196250" y="2640800"/>
            <a:ext cx="2743200" cy="23812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08" name="Google Shape;108;p20"/>
          <p:cNvSpPr txBox="1"/>
          <p:nvPr>
            <p:ph idx="1" type="body"/>
          </p:nvPr>
        </p:nvSpPr>
        <p:spPr>
          <a:xfrm>
            <a:off x="311700" y="4568875"/>
            <a:ext cx="8520600" cy="4716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
              <a:t>Just some of the things they can learn through loose parts</a:t>
            </a:r>
            <a:endParaRPr/>
          </a:p>
        </p:txBody>
      </p:sp>
      <p:pic>
        <p:nvPicPr>
          <p:cNvPr id="109" name="Google Shape;109;p20"/>
          <p:cNvPicPr preferRelativeResize="0"/>
          <p:nvPr/>
        </p:nvPicPr>
        <p:blipFill>
          <a:blip r:embed="rId3">
            <a:alphaModFix/>
          </a:blip>
          <a:stretch>
            <a:fillRect/>
          </a:stretch>
        </p:blipFill>
        <p:spPr>
          <a:xfrm>
            <a:off x="414338" y="445025"/>
            <a:ext cx="8124825" cy="1828800"/>
          </a:xfrm>
          <a:prstGeom prst="rect">
            <a:avLst/>
          </a:prstGeom>
          <a:noFill/>
          <a:ln>
            <a:noFill/>
          </a:ln>
        </p:spPr>
      </p:pic>
      <p:pic>
        <p:nvPicPr>
          <p:cNvPr id="110" name="Google Shape;110;p20"/>
          <p:cNvPicPr preferRelativeResize="0"/>
          <p:nvPr/>
        </p:nvPicPr>
        <p:blipFill>
          <a:blip r:embed="rId4">
            <a:alphaModFix/>
          </a:blip>
          <a:stretch>
            <a:fillRect/>
          </a:stretch>
        </p:blipFill>
        <p:spPr>
          <a:xfrm>
            <a:off x="2007375" y="2492425"/>
            <a:ext cx="4648200" cy="20764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16" name="Google Shape;116;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7" name="Google Shape;117;p21"/>
          <p:cNvPicPr preferRelativeResize="0"/>
          <p:nvPr/>
        </p:nvPicPr>
        <p:blipFill>
          <a:blip r:embed="rId3">
            <a:alphaModFix/>
          </a:blip>
          <a:stretch>
            <a:fillRect/>
          </a:stretch>
        </p:blipFill>
        <p:spPr>
          <a:xfrm>
            <a:off x="0" y="129303"/>
            <a:ext cx="9144000" cy="488489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pic>
        <p:nvPicPr>
          <p:cNvPr id="122" name="Google Shape;122;p22"/>
          <p:cNvPicPr preferRelativeResize="0"/>
          <p:nvPr/>
        </p:nvPicPr>
        <p:blipFill>
          <a:blip r:embed="rId3">
            <a:alphaModFix/>
          </a:blip>
          <a:stretch>
            <a:fillRect/>
          </a:stretch>
        </p:blipFill>
        <p:spPr>
          <a:xfrm>
            <a:off x="2780307" y="0"/>
            <a:ext cx="3583387" cy="5143501"/>
          </a:xfrm>
          <a:prstGeom prst="rect">
            <a:avLst/>
          </a:prstGeom>
          <a:noFill/>
          <a:ln>
            <a:noFill/>
          </a:ln>
        </p:spPr>
      </p:pic>
      <p:sp>
        <p:nvSpPr>
          <p:cNvPr id="123" name="Google Shape;123;p22"/>
          <p:cNvSpPr txBox="1"/>
          <p:nvPr/>
        </p:nvSpPr>
        <p:spPr>
          <a:xfrm>
            <a:off x="3990625" y="289950"/>
            <a:ext cx="1285800" cy="41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chemeClr val="dk2"/>
                </a:solidFill>
              </a:rPr>
              <a:t>Transport</a:t>
            </a:r>
            <a:endParaRPr sz="1500">
              <a:solidFill>
                <a:schemeClr val="dk2"/>
              </a:solidFill>
            </a:endParaRPr>
          </a:p>
        </p:txBody>
      </p:sp>
      <p:sp>
        <p:nvSpPr>
          <p:cNvPr id="124" name="Google Shape;124;p22"/>
          <p:cNvSpPr txBox="1"/>
          <p:nvPr/>
        </p:nvSpPr>
        <p:spPr>
          <a:xfrm>
            <a:off x="966475" y="1492475"/>
            <a:ext cx="1548000" cy="79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2"/>
                </a:solidFill>
              </a:rPr>
              <a:t>Small play</a:t>
            </a:r>
            <a:endParaRPr sz="1600">
              <a:solidFill>
                <a:schemeClr val="dk2"/>
              </a:solidFill>
            </a:endParaRPr>
          </a:p>
          <a:p>
            <a:pPr indent="0" lvl="0" marL="0" rtl="0" algn="l">
              <a:spcBef>
                <a:spcPts val="0"/>
              </a:spcBef>
              <a:spcAft>
                <a:spcPts val="0"/>
              </a:spcAft>
              <a:buNone/>
            </a:pPr>
            <a:r>
              <a:rPr lang="en" sz="1600">
                <a:solidFill>
                  <a:schemeClr val="dk2"/>
                </a:solidFill>
              </a:rPr>
              <a:t>Quiet space</a:t>
            </a:r>
            <a:endParaRPr sz="1600">
              <a:solidFill>
                <a:schemeClr val="dk2"/>
              </a:solidFill>
            </a:endParaRPr>
          </a:p>
        </p:txBody>
      </p:sp>
      <p:sp>
        <p:nvSpPr>
          <p:cNvPr id="125" name="Google Shape;125;p22"/>
          <p:cNvSpPr/>
          <p:nvPr/>
        </p:nvSpPr>
        <p:spPr>
          <a:xfrm>
            <a:off x="2216600" y="1659150"/>
            <a:ext cx="774000" cy="954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6" name="Google Shape;126;p22"/>
          <p:cNvSpPr/>
          <p:nvPr/>
        </p:nvSpPr>
        <p:spPr>
          <a:xfrm rot="768492">
            <a:off x="2216581" y="2110198"/>
            <a:ext cx="774060" cy="95341"/>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7" name="Google Shape;127;p22"/>
          <p:cNvSpPr txBox="1"/>
          <p:nvPr/>
        </p:nvSpPr>
        <p:spPr>
          <a:xfrm>
            <a:off x="6252825" y="539975"/>
            <a:ext cx="1917000" cy="95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Zone 4</a:t>
            </a:r>
            <a:endParaRPr sz="1800">
              <a:solidFill>
                <a:schemeClr val="dk2"/>
              </a:solidFill>
            </a:endParaRPr>
          </a:p>
          <a:p>
            <a:pPr indent="0" lvl="0" marL="0" rtl="0" algn="l">
              <a:spcBef>
                <a:spcPts val="0"/>
              </a:spcBef>
              <a:spcAft>
                <a:spcPts val="0"/>
              </a:spcAft>
              <a:buNone/>
            </a:pPr>
            <a:r>
              <a:rPr lang="en" sz="1800">
                <a:solidFill>
                  <a:schemeClr val="dk2"/>
                </a:solidFill>
              </a:rPr>
              <a:t>Forest / nature area</a:t>
            </a:r>
            <a:endParaRPr sz="1800">
              <a:solidFill>
                <a:schemeClr val="dk2"/>
              </a:solidFill>
            </a:endParaRPr>
          </a:p>
        </p:txBody>
      </p:sp>
      <p:sp>
        <p:nvSpPr>
          <p:cNvPr id="128" name="Google Shape;128;p22"/>
          <p:cNvSpPr/>
          <p:nvPr/>
        </p:nvSpPr>
        <p:spPr>
          <a:xfrm>
            <a:off x="3192625" y="3028375"/>
            <a:ext cx="2083800" cy="1119300"/>
          </a:xfrm>
          <a:prstGeom prst="ellipse">
            <a:avLst/>
          </a:prstGeom>
          <a:noFill/>
          <a:ln cap="flat" cmpd="sng" w="9525">
            <a:solidFill>
              <a:schemeClr val="dk2"/>
            </a:solidFill>
            <a:prstDash val="solid"/>
            <a:round/>
            <a:headEnd len="sm" w="sm" type="none"/>
            <a:tailEnd len="sm" w="sm" type="none"/>
          </a:ln>
          <a:effectLst>
            <a:outerShdw blurRad="57150" rotWithShape="0" algn="bl" dir="5400000" dist="19050">
              <a:srgbClr val="000000">
                <a:alpha val="29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9" name="Google Shape;129;p22"/>
          <p:cNvSpPr/>
          <p:nvPr/>
        </p:nvSpPr>
        <p:spPr>
          <a:xfrm>
            <a:off x="6500500" y="2290175"/>
            <a:ext cx="2083800" cy="1119300"/>
          </a:xfrm>
          <a:prstGeom prst="ellipse">
            <a:avLst/>
          </a:prstGeom>
          <a:noFill/>
          <a:ln cap="flat" cmpd="sng" w="9525">
            <a:solidFill>
              <a:schemeClr val="dk2"/>
            </a:solidFill>
            <a:prstDash val="solid"/>
            <a:round/>
            <a:headEnd len="sm" w="sm" type="none"/>
            <a:tailEnd len="sm" w="sm" type="none"/>
          </a:ln>
          <a:effectLst>
            <a:outerShdw blurRad="57150" rotWithShape="0" algn="bl" dir="5400000" dist="19050">
              <a:srgbClr val="000000">
                <a:alpha val="29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30" name="Google Shape;130;p22"/>
          <p:cNvSpPr/>
          <p:nvPr/>
        </p:nvSpPr>
        <p:spPr>
          <a:xfrm>
            <a:off x="6605250" y="3916575"/>
            <a:ext cx="2083800" cy="1119300"/>
          </a:xfrm>
          <a:prstGeom prst="ellipse">
            <a:avLst/>
          </a:prstGeom>
          <a:noFill/>
          <a:ln cap="flat" cmpd="sng" w="9525">
            <a:solidFill>
              <a:schemeClr val="dk2"/>
            </a:solidFill>
            <a:prstDash val="solid"/>
            <a:round/>
            <a:headEnd len="sm" w="sm" type="none"/>
            <a:tailEnd len="sm" w="sm" type="none"/>
          </a:ln>
          <a:effectLst>
            <a:outerShdw blurRad="57150" rotWithShape="0" algn="bl" dir="5400000" dist="19050">
              <a:srgbClr val="000000">
                <a:alpha val="29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31" name="Google Shape;131;p22"/>
          <p:cNvSpPr/>
          <p:nvPr/>
        </p:nvSpPr>
        <p:spPr>
          <a:xfrm>
            <a:off x="5954575" y="539975"/>
            <a:ext cx="2083800" cy="1119300"/>
          </a:xfrm>
          <a:prstGeom prst="ellipse">
            <a:avLst/>
          </a:prstGeom>
          <a:noFill/>
          <a:ln cap="flat" cmpd="sng" w="9525">
            <a:solidFill>
              <a:schemeClr val="dk2"/>
            </a:solidFill>
            <a:prstDash val="solid"/>
            <a:round/>
            <a:headEnd len="sm" w="sm" type="none"/>
            <a:tailEnd len="sm" w="sm" type="none"/>
          </a:ln>
          <a:effectLst>
            <a:outerShdw blurRad="57150" rotWithShape="0" algn="bl" dir="5400000" dist="19050">
              <a:srgbClr val="000000">
                <a:alpha val="29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32" name="Google Shape;132;p22"/>
          <p:cNvSpPr/>
          <p:nvPr/>
        </p:nvSpPr>
        <p:spPr>
          <a:xfrm>
            <a:off x="3591620" y="1307863"/>
            <a:ext cx="1285800" cy="1119300"/>
          </a:xfrm>
          <a:prstGeom prst="ellipse">
            <a:avLst/>
          </a:prstGeom>
          <a:noFill/>
          <a:ln cap="flat" cmpd="sng" w="9525">
            <a:solidFill>
              <a:schemeClr val="dk2"/>
            </a:solidFill>
            <a:prstDash val="solid"/>
            <a:round/>
            <a:headEnd len="sm" w="sm" type="none"/>
            <a:tailEnd len="sm" w="sm" type="none"/>
          </a:ln>
          <a:effectLst>
            <a:outerShdw blurRad="57150" rotWithShape="0" algn="bl" dir="5400000" dist="19050">
              <a:srgbClr val="000000">
                <a:alpha val="29000"/>
              </a:srgb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33" name="Google Shape;133;p22"/>
          <p:cNvSpPr txBox="1"/>
          <p:nvPr/>
        </p:nvSpPr>
        <p:spPr>
          <a:xfrm>
            <a:off x="6752900" y="2492600"/>
            <a:ext cx="1831500" cy="61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Zone 3</a:t>
            </a:r>
            <a:endParaRPr sz="1800">
              <a:solidFill>
                <a:schemeClr val="dk2"/>
              </a:solidFill>
            </a:endParaRPr>
          </a:p>
          <a:p>
            <a:pPr indent="0" lvl="0" marL="0" rtl="0" algn="l">
              <a:spcBef>
                <a:spcPts val="0"/>
              </a:spcBef>
              <a:spcAft>
                <a:spcPts val="0"/>
              </a:spcAft>
              <a:buNone/>
            </a:pPr>
            <a:r>
              <a:rPr lang="en" sz="1800">
                <a:solidFill>
                  <a:schemeClr val="dk2"/>
                </a:solidFill>
              </a:rPr>
              <a:t>Mud and water</a:t>
            </a:r>
            <a:endParaRPr sz="1800">
              <a:solidFill>
                <a:schemeClr val="dk2"/>
              </a:solidFill>
            </a:endParaRPr>
          </a:p>
        </p:txBody>
      </p:sp>
      <p:sp>
        <p:nvSpPr>
          <p:cNvPr id="134" name="Google Shape;134;p22"/>
          <p:cNvSpPr txBox="1"/>
          <p:nvPr/>
        </p:nvSpPr>
        <p:spPr>
          <a:xfrm>
            <a:off x="6752900" y="4170825"/>
            <a:ext cx="1831500" cy="61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Zone 2</a:t>
            </a:r>
            <a:endParaRPr sz="1800">
              <a:solidFill>
                <a:schemeClr val="dk2"/>
              </a:solidFill>
            </a:endParaRPr>
          </a:p>
          <a:p>
            <a:pPr indent="0" lvl="0" marL="0" rtl="0" algn="l">
              <a:spcBef>
                <a:spcPts val="0"/>
              </a:spcBef>
              <a:spcAft>
                <a:spcPts val="0"/>
              </a:spcAft>
              <a:buNone/>
            </a:pPr>
            <a:r>
              <a:rPr lang="en" sz="1800">
                <a:solidFill>
                  <a:schemeClr val="dk2"/>
                </a:solidFill>
              </a:rPr>
              <a:t>Sand and Tyres</a:t>
            </a:r>
            <a:endParaRPr sz="1800">
              <a:solidFill>
                <a:schemeClr val="dk2"/>
              </a:solidFill>
            </a:endParaRPr>
          </a:p>
          <a:p>
            <a:pPr indent="0" lvl="0" marL="0" rtl="0" algn="l">
              <a:spcBef>
                <a:spcPts val="0"/>
              </a:spcBef>
              <a:spcAft>
                <a:spcPts val="0"/>
              </a:spcAft>
              <a:buNone/>
            </a:pPr>
            <a:r>
              <a:t/>
            </a:r>
            <a:endParaRPr sz="1800">
              <a:solidFill>
                <a:schemeClr val="dk2"/>
              </a:solidFill>
            </a:endParaRPr>
          </a:p>
        </p:txBody>
      </p:sp>
      <p:sp>
        <p:nvSpPr>
          <p:cNvPr id="135" name="Google Shape;135;p22"/>
          <p:cNvSpPr txBox="1"/>
          <p:nvPr/>
        </p:nvSpPr>
        <p:spPr>
          <a:xfrm>
            <a:off x="3318775" y="3103400"/>
            <a:ext cx="1831500" cy="952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Zone 1</a:t>
            </a:r>
            <a:endParaRPr sz="1800">
              <a:solidFill>
                <a:schemeClr val="dk2"/>
              </a:solidFill>
            </a:endParaRPr>
          </a:p>
          <a:p>
            <a:pPr indent="0" lvl="0" marL="0" rtl="0" algn="l">
              <a:spcBef>
                <a:spcPts val="0"/>
              </a:spcBef>
              <a:spcAft>
                <a:spcPts val="0"/>
              </a:spcAft>
              <a:buNone/>
            </a:pPr>
            <a:r>
              <a:rPr lang="en" sz="1800">
                <a:solidFill>
                  <a:schemeClr val="dk2"/>
                </a:solidFill>
              </a:rPr>
              <a:t>Performance and materials</a:t>
            </a:r>
            <a:endParaRPr sz="1800">
              <a:solidFill>
                <a:schemeClr val="dk2"/>
              </a:solidFill>
            </a:endParaRPr>
          </a:p>
        </p:txBody>
      </p:sp>
      <p:sp>
        <p:nvSpPr>
          <p:cNvPr id="136" name="Google Shape;136;p22"/>
          <p:cNvSpPr txBox="1"/>
          <p:nvPr/>
        </p:nvSpPr>
        <p:spPr>
          <a:xfrm>
            <a:off x="3824725" y="1361500"/>
            <a:ext cx="819600" cy="56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chemeClr val="dk2"/>
                </a:solidFill>
              </a:rPr>
              <a:t>Zone 6</a:t>
            </a:r>
            <a:endParaRPr sz="1500">
              <a:solidFill>
                <a:schemeClr val="dk2"/>
              </a:solidFill>
            </a:endParaRPr>
          </a:p>
        </p:txBody>
      </p:sp>
      <p:sp>
        <p:nvSpPr>
          <p:cNvPr id="137" name="Google Shape;137;p22"/>
          <p:cNvSpPr txBox="1"/>
          <p:nvPr/>
        </p:nvSpPr>
        <p:spPr>
          <a:xfrm>
            <a:off x="3591575" y="1930300"/>
            <a:ext cx="1285800" cy="56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chemeClr val="dk2"/>
                </a:solidFill>
              </a:rPr>
              <a:t>Construction</a:t>
            </a:r>
            <a:endParaRPr sz="1500">
              <a:solidFill>
                <a:schemeClr val="dk2"/>
              </a:solidFill>
            </a:endParaRPr>
          </a:p>
        </p:txBody>
      </p:sp>
      <p:sp>
        <p:nvSpPr>
          <p:cNvPr id="138" name="Google Shape;138;p22"/>
          <p:cNvSpPr txBox="1"/>
          <p:nvPr/>
        </p:nvSpPr>
        <p:spPr>
          <a:xfrm>
            <a:off x="966475" y="1227875"/>
            <a:ext cx="1059600" cy="264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Zone 5</a:t>
            </a:r>
            <a:endParaRPr sz="1800">
              <a:solidFill>
                <a:schemeClr val="dk2"/>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3"/>
          <p:cNvSpPr txBox="1"/>
          <p:nvPr>
            <p:ph type="title"/>
          </p:nvPr>
        </p:nvSpPr>
        <p:spPr>
          <a:xfrm>
            <a:off x="311700" y="4331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i="1" lang="en"/>
              <a:t>But what about risks?</a:t>
            </a:r>
            <a:endParaRPr i="1"/>
          </a:p>
        </p:txBody>
      </p:sp>
      <p:sp>
        <p:nvSpPr>
          <p:cNvPr id="144" name="Google Shape;144;p23"/>
          <p:cNvSpPr txBox="1"/>
          <p:nvPr>
            <p:ph idx="1" type="body"/>
          </p:nvPr>
        </p:nvSpPr>
        <p:spPr>
          <a:xfrm>
            <a:off x="311700" y="1152475"/>
            <a:ext cx="8520600" cy="3912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a:solidFill>
                  <a:srgbClr val="222222"/>
                </a:solidFill>
                <a:highlight>
                  <a:srgbClr val="FFFFFF"/>
                </a:highlight>
              </a:rPr>
              <a:t>By risky play, we don’t mean engaging in dangerous and reckless behaviour or playing in hazardous areas. </a:t>
            </a:r>
            <a:endParaRPr b="1">
              <a:solidFill>
                <a:srgbClr val="222222"/>
              </a:solidFill>
              <a:highlight>
                <a:srgbClr val="FFFFFF"/>
              </a:highlight>
            </a:endParaRPr>
          </a:p>
          <a:p>
            <a:pPr indent="0" lvl="0" marL="0" rtl="0" algn="l">
              <a:spcBef>
                <a:spcPts val="1200"/>
              </a:spcBef>
              <a:spcAft>
                <a:spcPts val="0"/>
              </a:spcAft>
              <a:buNone/>
            </a:pPr>
            <a:r>
              <a:rPr b="1" lang="en">
                <a:solidFill>
                  <a:srgbClr val="222222"/>
                </a:solidFill>
                <a:highlight>
                  <a:srgbClr val="FFFFFF"/>
                </a:highlight>
              </a:rPr>
              <a:t>Rather, risky play refers to play that involves thrilling, exciting, physically challenging activities like climbing, jumping, balancing, or rough and tumble play, as well as hiding or seclusion from the constant surveillance of adults. </a:t>
            </a:r>
            <a:endParaRPr b="1">
              <a:solidFill>
                <a:srgbClr val="222222"/>
              </a:solidFill>
              <a:highlight>
                <a:srgbClr val="FFFFFF"/>
              </a:highlight>
            </a:endParaRPr>
          </a:p>
          <a:p>
            <a:pPr indent="0" lvl="0" marL="0" rtl="0" algn="l">
              <a:spcBef>
                <a:spcPts val="1200"/>
              </a:spcBef>
              <a:spcAft>
                <a:spcPts val="0"/>
              </a:spcAft>
              <a:buNone/>
            </a:pPr>
            <a:r>
              <a:rPr b="1" lang="en">
                <a:solidFill>
                  <a:srgbClr val="222222"/>
                </a:solidFill>
                <a:highlight>
                  <a:srgbClr val="FFFFFF"/>
                </a:highlight>
              </a:rPr>
              <a:t>The risk part is really more about how adults feel about it and their desire to keep children safe.  </a:t>
            </a:r>
            <a:endParaRPr b="1">
              <a:solidFill>
                <a:srgbClr val="222222"/>
              </a:solidFill>
              <a:highlight>
                <a:srgbClr val="FFFFFF"/>
              </a:highlight>
            </a:endParaRPr>
          </a:p>
          <a:p>
            <a:pPr indent="0" lvl="0" marL="0" rtl="0" algn="l">
              <a:spcBef>
                <a:spcPts val="1200"/>
              </a:spcBef>
              <a:spcAft>
                <a:spcPts val="0"/>
              </a:spcAft>
              <a:buNone/>
            </a:pPr>
            <a:r>
              <a:rPr b="1" lang="en" sz="1700">
                <a:solidFill>
                  <a:srgbClr val="FF0000"/>
                </a:solidFill>
                <a:highlight>
                  <a:srgbClr val="FFFFFF"/>
                </a:highlight>
                <a:latin typeface="Roboto"/>
                <a:ea typeface="Roboto"/>
                <a:cs typeface="Roboto"/>
                <a:sym typeface="Roboto"/>
              </a:rPr>
              <a:t>All our risk assessments balance risk and benefits</a:t>
            </a:r>
            <a:endParaRPr b="1" sz="1700">
              <a:solidFill>
                <a:srgbClr val="FF0000"/>
              </a:solidFill>
              <a:highlight>
                <a:srgbClr val="FFFFFF"/>
              </a:highlight>
              <a:latin typeface="Roboto"/>
              <a:ea typeface="Roboto"/>
              <a:cs typeface="Roboto"/>
              <a:sym typeface="Roboto"/>
            </a:endParaRPr>
          </a:p>
          <a:p>
            <a:pPr indent="0" lvl="0" marL="0" rtl="0" algn="l">
              <a:spcBef>
                <a:spcPts val="1200"/>
              </a:spcBef>
              <a:spcAft>
                <a:spcPts val="0"/>
              </a:spcAft>
              <a:buNone/>
            </a:pPr>
            <a:r>
              <a:rPr b="1" lang="en" sz="1700">
                <a:solidFill>
                  <a:srgbClr val="FF0000"/>
                </a:solidFill>
                <a:highlight>
                  <a:srgbClr val="FFFFFF"/>
                </a:highlight>
                <a:latin typeface="Roboto"/>
                <a:ea typeface="Roboto"/>
                <a:cs typeface="Roboto"/>
                <a:sym typeface="Roboto"/>
              </a:rPr>
              <a:t>By taking away ALL risk - we take away the chance to explore</a:t>
            </a:r>
            <a:endParaRPr b="1" sz="1700">
              <a:solidFill>
                <a:srgbClr val="FF0000"/>
              </a:solidFill>
              <a:highlight>
                <a:srgbClr val="FFFFFF"/>
              </a:highlight>
              <a:latin typeface="Roboto"/>
              <a:ea typeface="Roboto"/>
              <a:cs typeface="Roboto"/>
              <a:sym typeface="Roboto"/>
            </a:endParaRPr>
          </a:p>
          <a:p>
            <a:pPr indent="0" lvl="0" marL="0" rtl="0" algn="l">
              <a:spcBef>
                <a:spcPts val="0"/>
              </a:spcBef>
              <a:spcAft>
                <a:spcPts val="0"/>
              </a:spcAft>
              <a:buNone/>
            </a:pPr>
            <a:r>
              <a:rPr b="1" lang="en" sz="1700">
                <a:solidFill>
                  <a:srgbClr val="FF0000"/>
                </a:solidFill>
                <a:highlight>
                  <a:srgbClr val="FFFFFF"/>
                </a:highlight>
                <a:latin typeface="Roboto"/>
                <a:ea typeface="Roboto"/>
                <a:cs typeface="Roboto"/>
                <a:sym typeface="Roboto"/>
              </a:rPr>
              <a:t>And challenge.</a:t>
            </a:r>
            <a:endParaRPr b="1" sz="1700">
              <a:solidFill>
                <a:srgbClr val="FF0000"/>
              </a:solidFill>
              <a:highlight>
                <a:srgbClr val="FFFFFF"/>
              </a:highlight>
              <a:latin typeface="Roboto"/>
              <a:ea typeface="Roboto"/>
              <a:cs typeface="Roboto"/>
              <a:sym typeface="Roboto"/>
            </a:endParaRPr>
          </a:p>
        </p:txBody>
      </p:sp>
      <p:pic>
        <p:nvPicPr>
          <p:cNvPr id="145" name="Google Shape;145;p23"/>
          <p:cNvPicPr preferRelativeResize="0"/>
          <p:nvPr/>
        </p:nvPicPr>
        <p:blipFill>
          <a:blip r:embed="rId3">
            <a:alphaModFix/>
          </a:blip>
          <a:stretch>
            <a:fillRect/>
          </a:stretch>
        </p:blipFill>
        <p:spPr>
          <a:xfrm>
            <a:off x="6357968" y="3538550"/>
            <a:ext cx="2097525" cy="13777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How much supervision do they need?</a:t>
            </a:r>
            <a:endParaRPr/>
          </a:p>
        </p:txBody>
      </p:sp>
      <p:sp>
        <p:nvSpPr>
          <p:cNvPr id="151" name="Google Shape;151;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Very little.</a:t>
            </a:r>
            <a:endParaRPr/>
          </a:p>
          <a:p>
            <a:pPr indent="0" lvl="0" marL="0" rtl="0" algn="l">
              <a:spcBef>
                <a:spcPts val="1200"/>
              </a:spcBef>
              <a:spcAft>
                <a:spcPts val="0"/>
              </a:spcAft>
              <a:buNone/>
            </a:pPr>
            <a:r>
              <a:rPr lang="en"/>
              <a:t>Child thrive if left to learn independently.</a:t>
            </a:r>
            <a:endParaRPr/>
          </a:p>
          <a:p>
            <a:pPr indent="0" lvl="0" marL="0" rtl="0" algn="l">
              <a:spcBef>
                <a:spcPts val="1200"/>
              </a:spcBef>
              <a:spcAft>
                <a:spcPts val="1200"/>
              </a:spcAft>
              <a:buNone/>
            </a:pPr>
            <a:r>
              <a:rPr lang="en"/>
              <a:t>Adults are there to assist and suggest but the </a:t>
            </a:r>
            <a:r>
              <a:rPr lang="en"/>
              <a:t>main</a:t>
            </a:r>
            <a:r>
              <a:rPr lang="en"/>
              <a:t> learning comes from the freedom to explore</a:t>
            </a:r>
            <a:endParaRPr/>
          </a:p>
        </p:txBody>
      </p:sp>
      <p:pic>
        <p:nvPicPr>
          <p:cNvPr id="152" name="Google Shape;152;p24"/>
          <p:cNvPicPr preferRelativeResize="0"/>
          <p:nvPr/>
        </p:nvPicPr>
        <p:blipFill>
          <a:blip r:embed="rId3">
            <a:alphaModFix/>
          </a:blip>
          <a:stretch>
            <a:fillRect/>
          </a:stretch>
        </p:blipFill>
        <p:spPr>
          <a:xfrm>
            <a:off x="621513" y="3105150"/>
            <a:ext cx="7781925" cy="16954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5"/>
          <p:cNvSpPr txBox="1"/>
          <p:nvPr>
            <p:ph type="title"/>
          </p:nvPr>
        </p:nvSpPr>
        <p:spPr>
          <a:xfrm>
            <a:off x="311700" y="147050"/>
            <a:ext cx="8520600" cy="1131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000FF"/>
                </a:solidFill>
              </a:rPr>
              <a:t>What </a:t>
            </a:r>
            <a:r>
              <a:rPr b="1" lang="en">
                <a:solidFill>
                  <a:srgbClr val="0000FF"/>
                </a:solidFill>
              </a:rPr>
              <a:t>about</a:t>
            </a:r>
            <a:r>
              <a:rPr b="1" lang="en">
                <a:solidFill>
                  <a:srgbClr val="0000FF"/>
                </a:solidFill>
              </a:rPr>
              <a:t> the weather?</a:t>
            </a:r>
            <a:endParaRPr b="1">
              <a:solidFill>
                <a:srgbClr val="0000FF"/>
              </a:solidFill>
            </a:endParaRPr>
          </a:p>
          <a:p>
            <a:pPr indent="0" lvl="0" marL="0" rtl="0" algn="l">
              <a:spcBef>
                <a:spcPts val="0"/>
              </a:spcBef>
              <a:spcAft>
                <a:spcPts val="0"/>
              </a:spcAft>
              <a:buNone/>
            </a:pPr>
            <a:r>
              <a:rPr b="1" lang="en">
                <a:solidFill>
                  <a:srgbClr val="0000FF"/>
                </a:solidFill>
              </a:rPr>
              <a:t>We </a:t>
            </a:r>
            <a:r>
              <a:rPr b="1" lang="en">
                <a:solidFill>
                  <a:srgbClr val="0000FF"/>
                </a:solidFill>
              </a:rPr>
              <a:t>believe</a:t>
            </a:r>
            <a:r>
              <a:rPr b="1" lang="en">
                <a:solidFill>
                  <a:srgbClr val="0000FF"/>
                </a:solidFill>
              </a:rPr>
              <a:t> that there is no such thing as bad weather - just bad clothing!</a:t>
            </a:r>
            <a:endParaRPr b="1">
              <a:solidFill>
                <a:srgbClr val="0000FF"/>
              </a:solidFill>
            </a:endParaRPr>
          </a:p>
        </p:txBody>
      </p:sp>
      <p:sp>
        <p:nvSpPr>
          <p:cNvPr id="158" name="Google Shape;158;p25"/>
          <p:cNvSpPr txBox="1"/>
          <p:nvPr>
            <p:ph idx="1" type="body"/>
          </p:nvPr>
        </p:nvSpPr>
        <p:spPr>
          <a:xfrm>
            <a:off x="311700" y="1599625"/>
            <a:ext cx="8520600" cy="2969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en"/>
              <a:t>Every child will need:</a:t>
            </a:r>
            <a:endParaRPr b="1" i="1"/>
          </a:p>
          <a:p>
            <a:pPr indent="0" lvl="0" marL="0" rtl="0" algn="l">
              <a:spcBef>
                <a:spcPts val="1200"/>
              </a:spcBef>
              <a:spcAft>
                <a:spcPts val="0"/>
              </a:spcAft>
              <a:buNone/>
            </a:pPr>
            <a:r>
              <a:rPr lang="en"/>
              <a:t>Wellies (if you have extra can you donate some?)</a:t>
            </a:r>
            <a:endParaRPr/>
          </a:p>
          <a:p>
            <a:pPr indent="0" lvl="0" marL="0" rtl="0" algn="l">
              <a:spcBef>
                <a:spcPts val="1200"/>
              </a:spcBef>
              <a:spcAft>
                <a:spcPts val="0"/>
              </a:spcAft>
              <a:buNone/>
            </a:pPr>
            <a:r>
              <a:rPr lang="en"/>
              <a:t>A waterproof coat</a:t>
            </a:r>
            <a:endParaRPr/>
          </a:p>
          <a:p>
            <a:pPr indent="0" lvl="0" marL="0" rtl="0" algn="l">
              <a:spcBef>
                <a:spcPts val="1200"/>
              </a:spcBef>
              <a:spcAft>
                <a:spcPts val="0"/>
              </a:spcAft>
              <a:buNone/>
            </a:pPr>
            <a:r>
              <a:rPr lang="en"/>
              <a:t>An extra set of clothing </a:t>
            </a:r>
            <a:r>
              <a:rPr lang="en"/>
              <a:t>because</a:t>
            </a:r>
            <a:r>
              <a:rPr lang="en"/>
              <a:t> there is a chance they will get wet and dirty</a:t>
            </a:r>
            <a:endParaRPr/>
          </a:p>
          <a:p>
            <a:pPr indent="0" lvl="0" marL="0" rtl="0" algn="l">
              <a:spcBef>
                <a:spcPts val="1200"/>
              </a:spcBef>
              <a:spcAft>
                <a:spcPts val="0"/>
              </a:spcAft>
              <a:buNone/>
            </a:pPr>
            <a:r>
              <a:rPr lang="en"/>
              <a:t>A hat - wooly or summer</a:t>
            </a:r>
            <a:endParaRPr/>
          </a:p>
          <a:p>
            <a:pPr indent="0" lvl="0" marL="0" rtl="0" algn="l">
              <a:spcBef>
                <a:spcPts val="1200"/>
              </a:spcBef>
              <a:spcAft>
                <a:spcPts val="1200"/>
              </a:spcAft>
              <a:buNone/>
            </a:pPr>
            <a:r>
              <a:rPr lang="en"/>
              <a:t>Layers to keep them warm</a:t>
            </a:r>
            <a:endParaRPr/>
          </a:p>
        </p:txBody>
      </p:sp>
      <p:pic>
        <p:nvPicPr>
          <p:cNvPr id="159" name="Google Shape;159;p25"/>
          <p:cNvPicPr preferRelativeResize="0"/>
          <p:nvPr/>
        </p:nvPicPr>
        <p:blipFill>
          <a:blip r:embed="rId3">
            <a:alphaModFix/>
          </a:blip>
          <a:stretch>
            <a:fillRect/>
          </a:stretch>
        </p:blipFill>
        <p:spPr>
          <a:xfrm>
            <a:off x="6391200" y="3359250"/>
            <a:ext cx="2441100" cy="1724700"/>
          </a:xfrm>
          <a:prstGeom prst="rect">
            <a:avLst/>
          </a:prstGeom>
          <a:noFill/>
          <a:ln>
            <a:noFill/>
          </a:ln>
        </p:spPr>
      </p:pic>
      <p:pic>
        <p:nvPicPr>
          <p:cNvPr id="160" name="Google Shape;160;p25"/>
          <p:cNvPicPr preferRelativeResize="0"/>
          <p:nvPr/>
        </p:nvPicPr>
        <p:blipFill>
          <a:blip r:embed="rId4">
            <a:alphaModFix/>
          </a:blip>
          <a:stretch>
            <a:fillRect/>
          </a:stretch>
        </p:blipFill>
        <p:spPr>
          <a:xfrm>
            <a:off x="6391200" y="1028700"/>
            <a:ext cx="2441100" cy="173524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t>What can you learn from a muddle puddle?</a:t>
            </a:r>
            <a:endParaRPr b="1"/>
          </a:p>
          <a:p>
            <a:pPr indent="0" lvl="0" marL="0" rtl="0" algn="l">
              <a:spcBef>
                <a:spcPts val="0"/>
              </a:spcBef>
              <a:spcAft>
                <a:spcPts val="0"/>
              </a:spcAft>
              <a:buNone/>
            </a:pPr>
            <a:r>
              <a:t/>
            </a:r>
            <a:endParaRPr/>
          </a:p>
        </p:txBody>
      </p:sp>
      <p:sp>
        <p:nvSpPr>
          <p:cNvPr id="166" name="Google Shape;166;p26"/>
          <p:cNvSpPr txBox="1"/>
          <p:nvPr>
            <p:ph idx="1" type="body"/>
          </p:nvPr>
        </p:nvSpPr>
        <p:spPr>
          <a:xfrm>
            <a:off x="311700" y="1212000"/>
            <a:ext cx="8520600" cy="3828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Weather</a:t>
            </a:r>
            <a:endParaRPr/>
          </a:p>
          <a:p>
            <a:pPr indent="0" lvl="0" marL="0" rtl="0" algn="l">
              <a:spcBef>
                <a:spcPts val="1200"/>
              </a:spcBef>
              <a:spcAft>
                <a:spcPts val="0"/>
              </a:spcAft>
              <a:buNone/>
            </a:pPr>
            <a:r>
              <a:rPr lang="en"/>
              <a:t>Sinking and </a:t>
            </a:r>
            <a:r>
              <a:rPr lang="en"/>
              <a:t>floating</a:t>
            </a:r>
            <a:endParaRPr/>
          </a:p>
          <a:p>
            <a:pPr indent="0" lvl="0" marL="0" rtl="0" algn="l">
              <a:spcBef>
                <a:spcPts val="1200"/>
              </a:spcBef>
              <a:spcAft>
                <a:spcPts val="0"/>
              </a:spcAft>
              <a:buNone/>
            </a:pPr>
            <a:r>
              <a:rPr lang="en"/>
              <a:t>Size / depth / temperature / colour / shape / number</a:t>
            </a:r>
            <a:endParaRPr/>
          </a:p>
          <a:p>
            <a:pPr indent="0" lvl="0" marL="0" rtl="0" algn="l">
              <a:spcBef>
                <a:spcPts val="1200"/>
              </a:spcBef>
              <a:spcAft>
                <a:spcPts val="0"/>
              </a:spcAft>
              <a:buNone/>
            </a:pPr>
            <a:r>
              <a:rPr lang="en"/>
              <a:t>Building bridges</a:t>
            </a:r>
            <a:endParaRPr/>
          </a:p>
          <a:p>
            <a:pPr indent="0" lvl="0" marL="0" rtl="0" algn="l">
              <a:spcBef>
                <a:spcPts val="1200"/>
              </a:spcBef>
              <a:spcAft>
                <a:spcPts val="0"/>
              </a:spcAft>
              <a:buNone/>
            </a:pPr>
            <a:r>
              <a:rPr lang="en"/>
              <a:t>Cause and effect</a:t>
            </a:r>
            <a:endParaRPr/>
          </a:p>
          <a:p>
            <a:pPr indent="0" lvl="0" marL="0" rtl="0" algn="l">
              <a:spcBef>
                <a:spcPts val="1200"/>
              </a:spcBef>
              <a:spcAft>
                <a:spcPts val="0"/>
              </a:spcAft>
              <a:buNone/>
            </a:pPr>
            <a:r>
              <a:rPr lang="en"/>
              <a:t>Water cycle</a:t>
            </a:r>
            <a:endParaRPr/>
          </a:p>
          <a:p>
            <a:pPr indent="0" lvl="0" marL="0" rtl="0" algn="l">
              <a:spcBef>
                <a:spcPts val="1200"/>
              </a:spcBef>
              <a:spcAft>
                <a:spcPts val="0"/>
              </a:spcAft>
              <a:buNone/>
            </a:pPr>
            <a:r>
              <a:rPr lang="en"/>
              <a:t>Time</a:t>
            </a:r>
            <a:endParaRPr/>
          </a:p>
          <a:p>
            <a:pPr indent="0" lvl="0" marL="0" rtl="0" algn="l">
              <a:spcBef>
                <a:spcPts val="1200"/>
              </a:spcBef>
              <a:spcAft>
                <a:spcPts val="1200"/>
              </a:spcAft>
              <a:buNone/>
            </a:pPr>
            <a:r>
              <a:rPr b="1" lang="en" sz="2100"/>
              <a:t>The list is endless…….</a:t>
            </a:r>
            <a:endParaRPr b="1" sz="2100"/>
          </a:p>
        </p:txBody>
      </p:sp>
      <p:pic>
        <p:nvPicPr>
          <p:cNvPr id="167" name="Google Shape;167;p26"/>
          <p:cNvPicPr preferRelativeResize="0"/>
          <p:nvPr/>
        </p:nvPicPr>
        <p:blipFill>
          <a:blip r:embed="rId3">
            <a:alphaModFix/>
          </a:blip>
          <a:stretch>
            <a:fillRect/>
          </a:stretch>
        </p:blipFill>
        <p:spPr>
          <a:xfrm>
            <a:off x="5755713" y="1604963"/>
            <a:ext cx="3076575" cy="21240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a:solidFill>
                  <a:srgbClr val="0000FF"/>
                </a:solidFill>
              </a:rPr>
              <a:t>What do we need from you?</a:t>
            </a:r>
            <a:endParaRPr b="1">
              <a:solidFill>
                <a:srgbClr val="0000FF"/>
              </a:solidFill>
            </a:endParaRPr>
          </a:p>
        </p:txBody>
      </p:sp>
      <p:sp>
        <p:nvSpPr>
          <p:cNvPr id="173" name="Google Shape;173;p2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93700" lvl="0" marL="457200" rtl="0" algn="l">
              <a:spcBef>
                <a:spcPts val="0"/>
              </a:spcBef>
              <a:spcAft>
                <a:spcPts val="0"/>
              </a:spcAft>
              <a:buClr>
                <a:srgbClr val="0000FF"/>
              </a:buClr>
              <a:buSzPts val="2600"/>
              <a:buAutoNum type="arabicParenR"/>
            </a:pPr>
            <a:r>
              <a:rPr b="1" lang="en" sz="2600">
                <a:solidFill>
                  <a:srgbClr val="0000FF"/>
                </a:solidFill>
              </a:rPr>
              <a:t>Trust - </a:t>
            </a:r>
            <a:r>
              <a:rPr lang="en" sz="2600">
                <a:solidFill>
                  <a:srgbClr val="0000FF"/>
                </a:solidFill>
              </a:rPr>
              <a:t>we will never put your child in </a:t>
            </a:r>
            <a:r>
              <a:rPr lang="en" sz="2600">
                <a:solidFill>
                  <a:srgbClr val="0000FF"/>
                </a:solidFill>
              </a:rPr>
              <a:t>harms way and we want the best for them at all times.</a:t>
            </a:r>
            <a:endParaRPr sz="2600">
              <a:solidFill>
                <a:srgbClr val="0000FF"/>
              </a:solidFill>
            </a:endParaRPr>
          </a:p>
          <a:p>
            <a:pPr indent="-393700" lvl="0" marL="457200" rtl="0" algn="l">
              <a:spcBef>
                <a:spcPts val="0"/>
              </a:spcBef>
              <a:spcAft>
                <a:spcPts val="0"/>
              </a:spcAft>
              <a:buClr>
                <a:srgbClr val="0000FF"/>
              </a:buClr>
              <a:buSzPts val="2600"/>
              <a:buAutoNum type="arabicParenR"/>
            </a:pPr>
            <a:r>
              <a:rPr b="1" lang="en" sz="2600">
                <a:solidFill>
                  <a:srgbClr val="0000FF"/>
                </a:solidFill>
              </a:rPr>
              <a:t>Spare clothes - </a:t>
            </a:r>
            <a:r>
              <a:rPr lang="en" sz="2600">
                <a:solidFill>
                  <a:srgbClr val="0000FF"/>
                </a:solidFill>
              </a:rPr>
              <a:t>we will be getting wet and dirty.</a:t>
            </a:r>
            <a:endParaRPr sz="2600">
              <a:solidFill>
                <a:srgbClr val="0000FF"/>
              </a:solidFill>
            </a:endParaRPr>
          </a:p>
          <a:p>
            <a:pPr indent="-393700" lvl="0" marL="457200" rtl="0" algn="l">
              <a:spcBef>
                <a:spcPts val="0"/>
              </a:spcBef>
              <a:spcAft>
                <a:spcPts val="0"/>
              </a:spcAft>
              <a:buClr>
                <a:srgbClr val="0000FF"/>
              </a:buClr>
              <a:buSzPts val="2600"/>
              <a:buAutoNum type="arabicParenR"/>
            </a:pPr>
            <a:r>
              <a:rPr b="1" lang="en" sz="2600">
                <a:solidFill>
                  <a:srgbClr val="0000FF"/>
                </a:solidFill>
              </a:rPr>
              <a:t>Donations  - </a:t>
            </a:r>
            <a:r>
              <a:rPr lang="en" sz="2600">
                <a:solidFill>
                  <a:srgbClr val="0000FF"/>
                </a:solidFill>
              </a:rPr>
              <a:t>anything you can donate for our loose parts.</a:t>
            </a:r>
            <a:endParaRPr sz="2600">
              <a:solidFill>
                <a:srgbClr val="0000FF"/>
              </a:solidFill>
            </a:endParaRPr>
          </a:p>
          <a:p>
            <a:pPr indent="-393700" lvl="0" marL="457200" rtl="0" algn="l">
              <a:spcBef>
                <a:spcPts val="0"/>
              </a:spcBef>
              <a:spcAft>
                <a:spcPts val="0"/>
              </a:spcAft>
              <a:buClr>
                <a:srgbClr val="0000FF"/>
              </a:buClr>
              <a:buSzPts val="2600"/>
              <a:buAutoNum type="arabicParenR"/>
            </a:pPr>
            <a:r>
              <a:rPr b="1" lang="en" sz="2600">
                <a:solidFill>
                  <a:srgbClr val="0000FF"/>
                </a:solidFill>
              </a:rPr>
              <a:t>Wellies</a:t>
            </a:r>
            <a:endParaRPr b="1" sz="2600">
              <a:solidFill>
                <a:srgbClr val="0000FF"/>
              </a:solidFill>
            </a:endParaRPr>
          </a:p>
          <a:p>
            <a:pPr indent="-393700" lvl="0" marL="457200" rtl="0" algn="l">
              <a:spcBef>
                <a:spcPts val="0"/>
              </a:spcBef>
              <a:spcAft>
                <a:spcPts val="0"/>
              </a:spcAft>
              <a:buClr>
                <a:srgbClr val="0000FF"/>
              </a:buClr>
              <a:buSzPts val="2600"/>
              <a:buAutoNum type="arabicParenR"/>
            </a:pPr>
            <a:r>
              <a:rPr b="1" lang="en" sz="2600">
                <a:solidFill>
                  <a:srgbClr val="0000FF"/>
                </a:solidFill>
              </a:rPr>
              <a:t>Ideas</a:t>
            </a:r>
            <a:endParaRPr b="1" sz="2100">
              <a:solidFill>
                <a:srgbClr val="0000FF"/>
              </a:solidFill>
            </a:endParaRPr>
          </a:p>
        </p:txBody>
      </p:sp>
      <p:pic>
        <p:nvPicPr>
          <p:cNvPr id="174" name="Google Shape;174;p27"/>
          <p:cNvPicPr preferRelativeResize="0"/>
          <p:nvPr/>
        </p:nvPicPr>
        <p:blipFill>
          <a:blip r:embed="rId3">
            <a:alphaModFix/>
          </a:blip>
          <a:stretch>
            <a:fillRect/>
          </a:stretch>
        </p:blipFill>
        <p:spPr>
          <a:xfrm>
            <a:off x="2261277" y="3123627"/>
            <a:ext cx="6571026" cy="16523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