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5" r:id="rId3"/>
    <p:sldId id="257" r:id="rId4"/>
    <p:sldId id="259" r:id="rId5"/>
    <p:sldId id="268" r:id="rId6"/>
    <p:sldId id="261" r:id="rId7"/>
    <p:sldId id="260" r:id="rId8"/>
    <p:sldId id="280" r:id="rId9"/>
    <p:sldId id="262" r:id="rId10"/>
    <p:sldId id="269" r:id="rId11"/>
    <p:sldId id="270" r:id="rId12"/>
    <p:sldId id="271" r:id="rId13"/>
    <p:sldId id="272" r:id="rId14"/>
    <p:sldId id="264" r:id="rId15"/>
    <p:sldId id="279" r:id="rId16"/>
    <p:sldId id="277" r:id="rId17"/>
    <p:sldId id="278" r:id="rId18"/>
    <p:sldId id="263" r:id="rId19"/>
    <p:sldId id="273" r:id="rId20"/>
    <p:sldId id="274" r:id="rId21"/>
    <p:sldId id="275"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9F70"/>
    <a:srgbClr val="FFF2CC"/>
    <a:srgbClr val="2952A3"/>
    <a:srgbClr val="009900"/>
    <a:srgbClr val="CC0000"/>
    <a:srgbClr val="3366CC"/>
    <a:srgbClr val="00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356" autoAdjust="0"/>
  </p:normalViewPr>
  <p:slideViewPr>
    <p:cSldViewPr snapToGrid="0">
      <p:cViewPr>
        <p:scale>
          <a:sx n="52" d="100"/>
          <a:sy n="52" d="100"/>
        </p:scale>
        <p:origin x="12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FFE0C-CE38-497A-B12A-6E41B19F58D7}" type="datetimeFigureOut">
              <a:rPr lang="en-GB" smtClean="0"/>
              <a:t>29/01/2024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AD316C-1F78-4EE8-B753-6F2575805CAD}" type="slidenum">
              <a:rPr lang="en-GB" smtClean="0"/>
              <a:t>‹#›</a:t>
            </a:fld>
            <a:endParaRPr lang="en-GB"/>
          </a:p>
        </p:txBody>
      </p:sp>
    </p:spTree>
    <p:extLst>
      <p:ext uri="{BB962C8B-B14F-4D97-AF65-F5344CB8AC3E}">
        <p14:creationId xmlns:p14="http://schemas.microsoft.com/office/powerpoint/2010/main" val="1108561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 odd slides</a:t>
            </a:r>
          </a:p>
          <a:p>
            <a:r>
              <a:rPr lang="en-GB" dirty="0"/>
              <a:t>Introduce ourselves and the MHST</a:t>
            </a:r>
          </a:p>
        </p:txBody>
      </p:sp>
      <p:sp>
        <p:nvSpPr>
          <p:cNvPr id="4" name="Slide Number Placeholder 3"/>
          <p:cNvSpPr>
            <a:spLocks noGrp="1"/>
          </p:cNvSpPr>
          <p:nvPr>
            <p:ph type="sldNum" sz="quarter" idx="5"/>
          </p:nvPr>
        </p:nvSpPr>
        <p:spPr/>
        <p:txBody>
          <a:bodyPr/>
          <a:lstStyle/>
          <a:p>
            <a:fld id="{DAAD316C-1F78-4EE8-B753-6F2575805CAD}" type="slidenum">
              <a:rPr lang="en-GB" smtClean="0"/>
              <a:t>1</a:t>
            </a:fld>
            <a:endParaRPr lang="en-GB"/>
          </a:p>
        </p:txBody>
      </p:sp>
    </p:spTree>
    <p:extLst>
      <p:ext uri="{BB962C8B-B14F-4D97-AF65-F5344CB8AC3E}">
        <p14:creationId xmlns:p14="http://schemas.microsoft.com/office/powerpoint/2010/main" val="159044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 – Even slides</a:t>
            </a:r>
          </a:p>
          <a:p>
            <a:endParaRPr lang="en-GB" dirty="0"/>
          </a:p>
          <a:p>
            <a:r>
              <a:rPr lang="en-GB" dirty="0"/>
              <a:t>Confidentiality – there are families from different schools on this webinar so please be mindful about sharing personal information.</a:t>
            </a:r>
          </a:p>
          <a:p>
            <a:r>
              <a:rPr lang="en-GB" dirty="0"/>
              <a:t>Questions – there are lots of people here today so we may not be able to answer questions. Please pop anything in the chat and we will try to get round to you. If you have any questions/feedback at the end, please speak to your MHL to send through to us.</a:t>
            </a:r>
          </a:p>
        </p:txBody>
      </p:sp>
      <p:sp>
        <p:nvSpPr>
          <p:cNvPr id="4" name="Slide Number Placeholder 3"/>
          <p:cNvSpPr>
            <a:spLocks noGrp="1"/>
          </p:cNvSpPr>
          <p:nvPr>
            <p:ph type="sldNum" sz="quarter" idx="5"/>
          </p:nvPr>
        </p:nvSpPr>
        <p:spPr/>
        <p:txBody>
          <a:bodyPr/>
          <a:lstStyle/>
          <a:p>
            <a:fld id="{DAAD316C-1F78-4EE8-B753-6F2575805CAD}" type="slidenum">
              <a:rPr lang="en-GB" smtClean="0"/>
              <a:t>3</a:t>
            </a:fld>
            <a:endParaRPr lang="en-GB"/>
          </a:p>
        </p:txBody>
      </p:sp>
    </p:spTree>
    <p:extLst>
      <p:ext uri="{BB962C8B-B14F-4D97-AF65-F5344CB8AC3E}">
        <p14:creationId xmlns:p14="http://schemas.microsoft.com/office/powerpoint/2010/main" val="119879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Feel free to put in the chat if there’s anything specific you’re hoping to get from today’s session</a:t>
            </a:r>
          </a:p>
          <a:p>
            <a:endParaRPr lang="en-GB" dirty="0"/>
          </a:p>
          <a:p>
            <a:r>
              <a:rPr lang="en-GB" dirty="0"/>
              <a:t>Rate your knowledge around anxiety and anxiety disorders using 0-10 scale 0 being no knowledge at all and 10 being I am an expert</a:t>
            </a:r>
          </a:p>
        </p:txBody>
      </p:sp>
      <p:sp>
        <p:nvSpPr>
          <p:cNvPr id="4" name="Slide Number Placeholder 3"/>
          <p:cNvSpPr>
            <a:spLocks noGrp="1"/>
          </p:cNvSpPr>
          <p:nvPr>
            <p:ph type="sldNum" sz="quarter" idx="5"/>
          </p:nvPr>
        </p:nvSpPr>
        <p:spPr/>
        <p:txBody>
          <a:bodyPr/>
          <a:lstStyle/>
          <a:p>
            <a:fld id="{DAAD316C-1F78-4EE8-B753-6F2575805CAD}" type="slidenum">
              <a:rPr lang="en-GB" smtClean="0"/>
              <a:t>4</a:t>
            </a:fld>
            <a:endParaRPr lang="en-GB"/>
          </a:p>
        </p:txBody>
      </p:sp>
    </p:spTree>
    <p:extLst>
      <p:ext uri="{BB962C8B-B14F-4D97-AF65-F5344CB8AC3E}">
        <p14:creationId xmlns:p14="http://schemas.microsoft.com/office/powerpoint/2010/main" val="502980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Everything is linked!</a:t>
            </a:r>
          </a:p>
          <a:p>
            <a:r>
              <a:rPr lang="en-GB" dirty="0"/>
              <a:t>You can’t change your emotions (“stop feeling anxious”) and you can’t change how your body reacts. But we can change how we think or behave in a situation. That’s what we’re going to look at today.</a:t>
            </a:r>
          </a:p>
        </p:txBody>
      </p:sp>
      <p:sp>
        <p:nvSpPr>
          <p:cNvPr id="4" name="Slide Number Placeholder 3"/>
          <p:cNvSpPr>
            <a:spLocks noGrp="1"/>
          </p:cNvSpPr>
          <p:nvPr>
            <p:ph type="sldNum" sz="quarter" idx="5"/>
          </p:nvPr>
        </p:nvSpPr>
        <p:spPr/>
        <p:txBody>
          <a:bodyPr/>
          <a:lstStyle/>
          <a:p>
            <a:fld id="{DAAD316C-1F78-4EE8-B753-6F2575805CAD}" type="slidenum">
              <a:rPr lang="en-GB" smtClean="0"/>
              <a:t>8</a:t>
            </a:fld>
            <a:endParaRPr lang="en-GB"/>
          </a:p>
        </p:txBody>
      </p:sp>
    </p:spTree>
    <p:extLst>
      <p:ext uri="{BB962C8B-B14F-4D97-AF65-F5344CB8AC3E}">
        <p14:creationId xmlns:p14="http://schemas.microsoft.com/office/powerpoint/2010/main" val="1401486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cognitive, physical, emotional, and behavioural responses to anxiety make the anxiety feel worse, and make us feel unable to cope.</a:t>
            </a:r>
          </a:p>
          <a:p>
            <a:endParaRPr lang="en-GB" dirty="0"/>
          </a:p>
          <a:p>
            <a:r>
              <a:rPr lang="en-GB" dirty="0"/>
              <a:t>Anxiety begins to effect different parts of a person’s life such as social (friendships and family), school (Reduced attendance and attainment), and mood (mental wellbeing), when the person doesn’t know how to manage the anxiety. </a:t>
            </a:r>
          </a:p>
          <a:p>
            <a:endParaRPr lang="en-GB" dirty="0"/>
          </a:p>
          <a:p>
            <a:r>
              <a:rPr lang="en-GB" dirty="0"/>
              <a:t>Our anxiety is like a faulty fire alarm. Even when we are not presented with a threat or danger we can experience anxiety, because our brains have not developed at the same rate as the safe world that we live in today.</a:t>
            </a:r>
          </a:p>
        </p:txBody>
      </p:sp>
      <p:sp>
        <p:nvSpPr>
          <p:cNvPr id="4" name="Slide Number Placeholder 3"/>
          <p:cNvSpPr>
            <a:spLocks noGrp="1"/>
          </p:cNvSpPr>
          <p:nvPr>
            <p:ph type="sldNum" sz="quarter" idx="5"/>
          </p:nvPr>
        </p:nvSpPr>
        <p:spPr/>
        <p:txBody>
          <a:bodyPr/>
          <a:lstStyle/>
          <a:p>
            <a:fld id="{DAAD316C-1F78-4EE8-B753-6F2575805CAD}" type="slidenum">
              <a:rPr lang="en-GB" smtClean="0"/>
              <a:t>9</a:t>
            </a:fld>
            <a:endParaRPr lang="en-GB"/>
          </a:p>
        </p:txBody>
      </p:sp>
    </p:spTree>
    <p:extLst>
      <p:ext uri="{BB962C8B-B14F-4D97-AF65-F5344CB8AC3E}">
        <p14:creationId xmlns:p14="http://schemas.microsoft.com/office/powerpoint/2010/main" val="252668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Why is my child vulnerable to anxiety?</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Significant Life events - house move, bereavement, divorce and separation, change in schools, illness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Genes - We inherit characteristics such as eye and hair colour but also psychological characteristics e.g. impulsiveness, quick temper. It is known now that anxiety can run in families and it’s characteristics of anxiety they may inherit 1) How easily our body responds to threat - baby jumping to loud noises 2) how emotional we are generally - how easily a baby becomes distressed</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11</a:t>
            </a:fld>
            <a:endParaRPr lang="en-GB"/>
          </a:p>
        </p:txBody>
      </p:sp>
    </p:spTree>
    <p:extLst>
      <p:ext uri="{BB962C8B-B14F-4D97-AF65-F5344CB8AC3E}">
        <p14:creationId xmlns:p14="http://schemas.microsoft.com/office/powerpoint/2010/main" val="3562791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12</a:t>
            </a:fld>
            <a:endParaRPr lang="en-GB"/>
          </a:p>
        </p:txBody>
      </p:sp>
    </p:spTree>
    <p:extLst>
      <p:ext uri="{BB962C8B-B14F-4D97-AF65-F5344CB8AC3E}">
        <p14:creationId xmlns:p14="http://schemas.microsoft.com/office/powerpoint/2010/main" val="819624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questions – be curious, ask questions instead of giving answers/solutions</a:t>
            </a:r>
          </a:p>
          <a:p>
            <a:r>
              <a:rPr lang="en-GB" dirty="0"/>
              <a:t>Be understanding and compassionate</a:t>
            </a:r>
          </a:p>
          <a:p>
            <a:r>
              <a:rPr lang="en-GB" dirty="0"/>
              <a:t>Do not reassure them – get them to come to their own conclusions</a:t>
            </a:r>
          </a:p>
          <a:p>
            <a:r>
              <a:rPr lang="en-GB" dirty="0"/>
              <a:t>Model brave behaviour when trying new things or challenges, or talk to your child about how you’re feeling during the day to normalise</a:t>
            </a:r>
          </a:p>
        </p:txBody>
      </p:sp>
      <p:sp>
        <p:nvSpPr>
          <p:cNvPr id="4" name="Slide Number Placeholder 3"/>
          <p:cNvSpPr>
            <a:spLocks noGrp="1"/>
          </p:cNvSpPr>
          <p:nvPr>
            <p:ph type="sldNum" sz="quarter" idx="5"/>
          </p:nvPr>
        </p:nvSpPr>
        <p:spPr/>
        <p:txBody>
          <a:bodyPr/>
          <a:lstStyle/>
          <a:p>
            <a:fld id="{DAAD316C-1F78-4EE8-B753-6F2575805CAD}" type="slidenum">
              <a:rPr lang="en-GB" smtClean="0"/>
              <a:t>16</a:t>
            </a:fld>
            <a:endParaRPr lang="en-GB"/>
          </a:p>
        </p:txBody>
      </p:sp>
    </p:spTree>
    <p:extLst>
      <p:ext uri="{BB962C8B-B14F-4D97-AF65-F5344CB8AC3E}">
        <p14:creationId xmlns:p14="http://schemas.microsoft.com/office/powerpoint/2010/main" val="676039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17</a:t>
            </a:fld>
            <a:endParaRPr lang="en-GB"/>
          </a:p>
        </p:txBody>
      </p:sp>
    </p:spTree>
    <p:extLst>
      <p:ext uri="{BB962C8B-B14F-4D97-AF65-F5344CB8AC3E}">
        <p14:creationId xmlns:p14="http://schemas.microsoft.com/office/powerpoint/2010/main" val="4096521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you’ve tried the things listed before.</a:t>
            </a:r>
          </a:p>
        </p:txBody>
      </p:sp>
      <p:sp>
        <p:nvSpPr>
          <p:cNvPr id="4" name="Slide Number Placeholder 3"/>
          <p:cNvSpPr>
            <a:spLocks noGrp="1"/>
          </p:cNvSpPr>
          <p:nvPr>
            <p:ph type="sldNum" sz="quarter" idx="5"/>
          </p:nvPr>
        </p:nvSpPr>
        <p:spPr/>
        <p:txBody>
          <a:bodyPr/>
          <a:lstStyle/>
          <a:p>
            <a:fld id="{DAAD316C-1F78-4EE8-B753-6F2575805CAD}" type="slidenum">
              <a:rPr lang="en-GB" smtClean="0"/>
              <a:t>20</a:t>
            </a:fld>
            <a:endParaRPr lang="en-GB"/>
          </a:p>
        </p:txBody>
      </p:sp>
    </p:spTree>
    <p:extLst>
      <p:ext uri="{BB962C8B-B14F-4D97-AF65-F5344CB8AC3E}">
        <p14:creationId xmlns:p14="http://schemas.microsoft.com/office/powerpoint/2010/main" val="1732697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 to your MHL if you have any questions or feedback – unfortunately we won’t have time for questions today. </a:t>
            </a:r>
          </a:p>
          <a:p>
            <a:endParaRPr lang="en-GB" dirty="0"/>
          </a:p>
          <a:p>
            <a:r>
              <a:rPr lang="en-GB" dirty="0"/>
              <a:t>Take a moment to reflect on these questions and consider if you have learnt anything</a:t>
            </a:r>
          </a:p>
        </p:txBody>
      </p:sp>
      <p:sp>
        <p:nvSpPr>
          <p:cNvPr id="4" name="Slide Number Placeholder 3"/>
          <p:cNvSpPr>
            <a:spLocks noGrp="1"/>
          </p:cNvSpPr>
          <p:nvPr>
            <p:ph type="sldNum" sz="quarter" idx="5"/>
          </p:nvPr>
        </p:nvSpPr>
        <p:spPr/>
        <p:txBody>
          <a:bodyPr/>
          <a:lstStyle/>
          <a:p>
            <a:fld id="{DAAD316C-1F78-4EE8-B753-6F2575805CAD}" type="slidenum">
              <a:rPr lang="en-GB" smtClean="0"/>
              <a:t>21</a:t>
            </a:fld>
            <a:endParaRPr lang="en-GB"/>
          </a:p>
        </p:txBody>
      </p:sp>
    </p:spTree>
    <p:extLst>
      <p:ext uri="{BB962C8B-B14F-4D97-AF65-F5344CB8AC3E}">
        <p14:creationId xmlns:p14="http://schemas.microsoft.com/office/powerpoint/2010/main" val="3958246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DFF65-D2B4-4458-9EC2-AC5C54B417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1AA76F-2D93-4FD5-A6D9-0C071C73E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545D0D-F374-431D-AAC7-440488DA5C86}"/>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19E25189-DC69-446E-9745-655ED5471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8CA9C-77F2-4815-B461-22F350EE142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98865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8A695-6E10-4B1B-910B-55BF2CE551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985D13-E50E-41EB-9F97-F83A66F777F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53701-887F-4416-AFBD-F153430B7D6A}"/>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F1B613B9-152F-4737-A61A-D12738053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0FA8D-9A59-4313-935F-6B66DD42EFBE}"/>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24194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42D7-8DCF-400C-B902-CE8732F68B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3AC4E3-63B8-41EF-8C41-ADFBDC6DC3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DFB5C93-3662-49D4-9026-6EBBFA5BC7DF}"/>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260535F3-D210-4483-8316-45A73CB64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451E0A-869C-403D-B7A6-B195D31A806D}"/>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093644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44351-19D6-4E07-9DB6-C30BA2E87B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5013B8-52DB-4C42-B8F5-8748B25C5E0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8141F1-C7EB-48D1-A25B-0BFA3B4B42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9669A1-6598-4CA4-817D-79AE39FF920F}"/>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6" name="Footer Placeholder 5">
            <a:extLst>
              <a:ext uri="{FF2B5EF4-FFF2-40B4-BE49-F238E27FC236}">
                <a16:creationId xmlns:a16="http://schemas.microsoft.com/office/drawing/2014/main" id="{F9DF1CDC-2960-408F-A706-5CB5B8AE57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D7AB0-4B7E-41BC-943F-2E745258665F}"/>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237081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1A8E-94B9-4D60-B95F-B440E2A44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69ABF9-63E8-4FA9-A77D-B640F4500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509D33B-EAF3-46FE-94D3-72F0C234010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7DB6B9-D56A-4B0F-8D1D-5D503D0BAF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4E9BA54-2172-41FA-93A7-ADE793BFE2A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C561BA-D451-4B35-A74D-5A247EE23D00}"/>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8" name="Footer Placeholder 7">
            <a:extLst>
              <a:ext uri="{FF2B5EF4-FFF2-40B4-BE49-F238E27FC236}">
                <a16:creationId xmlns:a16="http://schemas.microsoft.com/office/drawing/2014/main" id="{1C75C19C-3CA5-4524-97B0-50A5241F0B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127C29-A3D1-4209-AD5D-A1726B461270}"/>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8789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5C93-CCED-413E-9BB7-71C1D11FD3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B5DD5-99FE-4B68-A631-77AA0184B41A}"/>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4" name="Footer Placeholder 3">
            <a:extLst>
              <a:ext uri="{FF2B5EF4-FFF2-40B4-BE49-F238E27FC236}">
                <a16:creationId xmlns:a16="http://schemas.microsoft.com/office/drawing/2014/main" id="{EFEB26D3-566D-42BC-8088-5E86B6554F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2F2782-62E3-4354-9DA7-82EB0188AB04}"/>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09288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6F7197-5998-4FE0-BBF5-7CE263B254ED}"/>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3" name="Footer Placeholder 2">
            <a:extLst>
              <a:ext uri="{FF2B5EF4-FFF2-40B4-BE49-F238E27FC236}">
                <a16:creationId xmlns:a16="http://schemas.microsoft.com/office/drawing/2014/main" id="{33A53089-85A8-4F89-A104-E06C291AC6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367B23-A638-4E35-B319-ED7C8A6DD422}"/>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87902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49A8D-0CDD-4DE1-AB5E-47CF31E304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470574-765D-48DD-8DC5-C3B15E1B7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222727A-738C-40FB-AE2A-149FE8BFBB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8F19BA-FD25-49C5-B491-61618790035B}"/>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6" name="Footer Placeholder 5">
            <a:extLst>
              <a:ext uri="{FF2B5EF4-FFF2-40B4-BE49-F238E27FC236}">
                <a16:creationId xmlns:a16="http://schemas.microsoft.com/office/drawing/2014/main" id="{A62FFD8E-6F7A-4257-B8FE-443E5DAF43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A2958-7F08-4C97-BA46-58BD5AB1FDF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64936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4E1B-AD34-4F75-A81B-E4D010044E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AB8EA1-C3CC-4AD2-9FD3-799E147D8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36E6F2-C4DB-4817-9CF0-ED74ED5B00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26FDDA-090E-4A3F-ADBA-BC6F68EFBEEE}"/>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6" name="Footer Placeholder 5">
            <a:extLst>
              <a:ext uri="{FF2B5EF4-FFF2-40B4-BE49-F238E27FC236}">
                <a16:creationId xmlns:a16="http://schemas.microsoft.com/office/drawing/2014/main" id="{A075A1DE-BE67-407A-B919-57CDE40137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41AE3-2C33-45D6-B48E-07854F0A0636}"/>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986341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0330B-21BC-484E-84E6-D95106B0C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D40519-31CF-4DF5-BF8F-5114C4DB83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16BD52-ACB1-4A18-9498-26619C298835}"/>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F40EEDC2-44AB-4138-B918-30539E834C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4B8D7C-6A9E-455B-A4E6-844910C661B9}"/>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6415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9BCA7C-160F-478C-AEEF-1CF5E9F2E6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F0A45D-461A-4678-A92E-417B3C916A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35554A-C5D3-4C2C-B7CF-53800234C600}"/>
              </a:ext>
            </a:extLst>
          </p:cNvPr>
          <p:cNvSpPr>
            <a:spLocks noGrp="1"/>
          </p:cNvSpPr>
          <p:nvPr>
            <p:ph type="dt" sz="half" idx="10"/>
          </p:nvPr>
        </p:nvSpPr>
        <p:spPr/>
        <p:txBody>
          <a:body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BFEA3BC5-C10B-4185-BECF-E9FC83FD7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AC113-9FDA-4E73-A045-5D09E4574895}"/>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081314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0D4C26-6CAE-4F52-B329-FBBC9892DD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F9F8A0-C68F-453D-8BDB-3BAEF7ED47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10A245-77CA-46FE-B556-3AE787BF21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E2305-67A6-42C4-AE25-C8C878ADBAC9}" type="datetimeFigureOut">
              <a:rPr lang="en-GB" smtClean="0"/>
              <a:t>29/01/2024</a:t>
            </a:fld>
            <a:endParaRPr lang="en-GB"/>
          </a:p>
        </p:txBody>
      </p:sp>
      <p:sp>
        <p:nvSpPr>
          <p:cNvPr id="5" name="Footer Placeholder 4">
            <a:extLst>
              <a:ext uri="{FF2B5EF4-FFF2-40B4-BE49-F238E27FC236}">
                <a16:creationId xmlns:a16="http://schemas.microsoft.com/office/drawing/2014/main" id="{F6E25415-0A45-4801-A12F-5B0EDE61F3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A5B3FC4-E70C-4307-817B-960A5C8EC5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12BE0-A4B9-4074-8C1A-A66FD9438116}" type="slidenum">
              <a:rPr lang="en-GB" smtClean="0"/>
              <a:t>‹#›</a:t>
            </a:fld>
            <a:endParaRPr lang="en-GB"/>
          </a:p>
        </p:txBody>
      </p:sp>
    </p:spTree>
    <p:extLst>
      <p:ext uri="{BB962C8B-B14F-4D97-AF65-F5344CB8AC3E}">
        <p14:creationId xmlns:p14="http://schemas.microsoft.com/office/powerpoint/2010/main" val="1141936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rpolpKTWrp4"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pixabay.com/en/hungry-emoji-emojis-funny-face-3432567/"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677970" y="569949"/>
            <a:ext cx="7720552" cy="2308324"/>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a:t>
            </a:r>
          </a:p>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Parent Workshop</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
        <p:nvSpPr>
          <p:cNvPr id="8" name="TextBox 7">
            <a:extLst>
              <a:ext uri="{FF2B5EF4-FFF2-40B4-BE49-F238E27FC236}">
                <a16:creationId xmlns:a16="http://schemas.microsoft.com/office/drawing/2014/main" id="{40D3CB8A-13A1-4DA9-B877-E13461F51F5D}"/>
              </a:ext>
            </a:extLst>
          </p:cNvPr>
          <p:cNvSpPr txBox="1"/>
          <p:nvPr/>
        </p:nvSpPr>
        <p:spPr>
          <a:xfrm>
            <a:off x="3360158" y="3709898"/>
            <a:ext cx="5895031" cy="1200329"/>
          </a:xfrm>
          <a:prstGeom prst="rect">
            <a:avLst/>
          </a:prstGeom>
          <a:noFill/>
        </p:spPr>
        <p:txBody>
          <a:bodyPr wrap="square" rtlCol="0">
            <a:spAutoFit/>
          </a:bodyPr>
          <a:lstStyle/>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EMHPs and CWPs as part of the West Hampshire Mental Health Support Teams</a:t>
            </a:r>
            <a:endParaRPr lang="en-GB" sz="8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14175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2"/>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442353" y="681037"/>
            <a:ext cx="8157328" cy="1323439"/>
          </a:xfrm>
          <a:prstGeom prst="rect">
            <a:avLst/>
          </a:prstGeom>
          <a:noFill/>
        </p:spPr>
        <p:txBody>
          <a:bodyPr wrap="square" rtlCol="0">
            <a:spAutoFit/>
          </a:bodyPr>
          <a:lstStyle/>
          <a:p>
            <a:pPr algn="ctr"/>
            <a:r>
              <a:rPr lang="en-GB" sz="80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Agenda</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102682"/>
            <a:ext cx="6612902" cy="3046988"/>
          </a:xfrm>
          <a:prstGeom prst="rect">
            <a:avLst/>
          </a:prstGeom>
          <a:noFill/>
        </p:spPr>
        <p:txBody>
          <a:bodyPr wrap="square" rtlCol="0">
            <a:spAutoFit/>
          </a:bodyPr>
          <a:lstStyle/>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Welcome</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What is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When &amp; why does anxiety become a problem?</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Anxiety disorders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Causes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Maintenance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How to help your child</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Helpful resources</a:t>
            </a:r>
          </a:p>
        </p:txBody>
      </p:sp>
    </p:spTree>
    <p:extLst>
      <p:ext uri="{BB962C8B-B14F-4D97-AF65-F5344CB8AC3E}">
        <p14:creationId xmlns:p14="http://schemas.microsoft.com/office/powerpoint/2010/main" val="3882807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265628" y="937012"/>
            <a:ext cx="7720552" cy="1323439"/>
          </a:xfrm>
          <a:prstGeom prst="rect">
            <a:avLst/>
          </a:prstGeom>
          <a:noFill/>
        </p:spPr>
        <p:txBody>
          <a:bodyPr wrap="square" rtlCol="0">
            <a:spAutoFit/>
          </a:bodyPr>
          <a:lstStyle/>
          <a:p>
            <a:pPr algn="ctr"/>
            <a:r>
              <a:rPr lang="en-GB" sz="8000" b="1" dirty="0">
                <a:solidFill>
                  <a:schemeClr val="bg1"/>
                </a:solidFill>
                <a:latin typeface="MV Boli" panose="02000500030200090000" pitchFamily="2" charset="0"/>
                <a:ea typeface="Segoe UI Black" panose="020B0A02040204020203" pitchFamily="34" charset="0"/>
                <a:cs typeface="MV Boli" panose="02000500030200090000" pitchFamily="2" charset="0"/>
              </a:rPr>
              <a:t>Ground Rules</a:t>
            </a:r>
          </a:p>
        </p:txBody>
      </p:sp>
      <p:sp>
        <p:nvSpPr>
          <p:cNvPr id="7" name="TextBox 6">
            <a:extLst>
              <a:ext uri="{FF2B5EF4-FFF2-40B4-BE49-F238E27FC236}">
                <a16:creationId xmlns:a16="http://schemas.microsoft.com/office/drawing/2014/main" id="{D4D69C90-0B78-422C-8322-C4056CE0DBAE}"/>
              </a:ext>
            </a:extLst>
          </p:cNvPr>
          <p:cNvSpPr txBox="1"/>
          <p:nvPr/>
        </p:nvSpPr>
        <p:spPr>
          <a:xfrm>
            <a:off x="5373278" y="2830215"/>
            <a:ext cx="6612902" cy="2308324"/>
          </a:xfrm>
          <a:prstGeom prst="rect">
            <a:avLst/>
          </a:prstGeom>
          <a:noFill/>
        </p:spPr>
        <p:txBody>
          <a:bodyPr wrap="square" rtlCol="0">
            <a:spAutoFit/>
          </a:bodyPr>
          <a:lstStyle/>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Be kind to yourself</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Confidentiality - this is a safe space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 question is a silly question</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We show respect to everyone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Non-judgemental</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Camera and microphones off!</a:t>
            </a:r>
          </a:p>
        </p:txBody>
      </p:sp>
      <p:pic>
        <p:nvPicPr>
          <p:cNvPr id="8" name="Picture 7">
            <a:extLst>
              <a:ext uri="{FF2B5EF4-FFF2-40B4-BE49-F238E27FC236}">
                <a16:creationId xmlns:a16="http://schemas.microsoft.com/office/drawing/2014/main" id="{F184E351-0917-4FCC-A1C8-E5FFCE68E923}"/>
              </a:ext>
            </a:extLst>
          </p:cNvPr>
          <p:cNvPicPr>
            <a:picLocks noChangeAspect="1"/>
          </p:cNvPicPr>
          <p:nvPr/>
        </p:nvPicPr>
        <p:blipFill>
          <a:blip r:embed="rId4"/>
          <a:stretch>
            <a:fillRect/>
          </a:stretch>
        </p:blipFill>
        <p:spPr>
          <a:xfrm>
            <a:off x="3957253" y="5475885"/>
            <a:ext cx="4481522" cy="1211222"/>
          </a:xfrm>
          <a:prstGeom prst="rect">
            <a:avLst/>
          </a:prstGeom>
        </p:spPr>
      </p:pic>
      <p:pic>
        <p:nvPicPr>
          <p:cNvPr id="9" name="Picture 8">
            <a:extLst>
              <a:ext uri="{FF2B5EF4-FFF2-40B4-BE49-F238E27FC236}">
                <a16:creationId xmlns:a16="http://schemas.microsoft.com/office/drawing/2014/main" id="{96CA044F-22A7-49C9-93B9-8C65826C72E6}"/>
              </a:ext>
            </a:extLst>
          </p:cNvPr>
          <p:cNvPicPr>
            <a:picLocks noChangeAspect="1"/>
          </p:cNvPicPr>
          <p:nvPr/>
        </p:nvPicPr>
        <p:blipFill>
          <a:blip r:embed="rId5"/>
          <a:stretch>
            <a:fillRect/>
          </a:stretch>
        </p:blipFill>
        <p:spPr>
          <a:xfrm>
            <a:off x="9335502" y="5475885"/>
            <a:ext cx="2437398" cy="1211222"/>
          </a:xfrm>
          <a:prstGeom prst="rect">
            <a:avLst/>
          </a:prstGeom>
        </p:spPr>
      </p:pic>
    </p:spTree>
    <p:extLst>
      <p:ext uri="{BB962C8B-B14F-4D97-AF65-F5344CB8AC3E}">
        <p14:creationId xmlns:p14="http://schemas.microsoft.com/office/powerpoint/2010/main" val="3496558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1749936"/>
            <a:ext cx="9851010" cy="3416320"/>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are you hoping to take away from today’s workshop?</a:t>
            </a:r>
          </a:p>
        </p:txBody>
      </p:sp>
    </p:spTree>
    <p:extLst>
      <p:ext uri="{BB962C8B-B14F-4D97-AF65-F5344CB8AC3E}">
        <p14:creationId xmlns:p14="http://schemas.microsoft.com/office/powerpoint/2010/main" val="1916587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pic>
        <p:nvPicPr>
          <p:cNvPr id="3" name="Online Media 2" title="Fight Flight Freeze – Anxiety Explained For Teens">
            <a:hlinkClick r:id="" action="ppaction://media"/>
            <a:extLst>
              <a:ext uri="{FF2B5EF4-FFF2-40B4-BE49-F238E27FC236}">
                <a16:creationId xmlns:a16="http://schemas.microsoft.com/office/drawing/2014/main" id="{A077BBF9-55AD-4039-A660-3DCFCAEDE209}"/>
              </a:ext>
            </a:extLst>
          </p:cNvPr>
          <p:cNvPicPr>
            <a:picLocks noRot="1" noChangeAspect="1"/>
          </p:cNvPicPr>
          <p:nvPr>
            <a:videoFile r:link="rId1"/>
          </p:nvPr>
        </p:nvPicPr>
        <p:blipFill>
          <a:blip r:embed="rId4"/>
          <a:stretch>
            <a:fillRect/>
          </a:stretch>
        </p:blipFill>
        <p:spPr>
          <a:xfrm>
            <a:off x="2378662" y="1303749"/>
            <a:ext cx="7236968" cy="4070795"/>
          </a:xfrm>
          <a:prstGeom prst="rect">
            <a:avLst/>
          </a:prstGeom>
        </p:spPr>
      </p:pic>
    </p:spTree>
    <p:extLst>
      <p:ext uri="{BB962C8B-B14F-4D97-AF65-F5344CB8AC3E}">
        <p14:creationId xmlns:p14="http://schemas.microsoft.com/office/powerpoint/2010/main" val="1177790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A56A1-E3D5-4DF1-958D-D0FAA816C9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A2903-BFC0-47A2-8775-79CFDD29BD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DD74F70-F099-4DA3-8616-1A2B6EE1A3DD}"/>
              </a:ext>
            </a:extLst>
          </p:cNvPr>
          <p:cNvPicPr>
            <a:picLocks noChangeAspect="1"/>
          </p:cNvPicPr>
          <p:nvPr/>
        </p:nvPicPr>
        <p:blipFill>
          <a:blip r:embed="rId2"/>
          <a:stretch>
            <a:fillRect/>
          </a:stretch>
        </p:blipFill>
        <p:spPr>
          <a:xfrm>
            <a:off x="0" y="-9427"/>
            <a:ext cx="12292553" cy="6890274"/>
          </a:xfrm>
          <a:prstGeom prst="rect">
            <a:avLst/>
          </a:prstGeom>
        </p:spPr>
      </p:pic>
      <p:sp>
        <p:nvSpPr>
          <p:cNvPr id="5" name="TextBox 4">
            <a:extLst>
              <a:ext uri="{FF2B5EF4-FFF2-40B4-BE49-F238E27FC236}">
                <a16:creationId xmlns:a16="http://schemas.microsoft.com/office/drawing/2014/main" id="{E7ABB26E-2EA6-4F53-A104-04D816395BDA}"/>
              </a:ext>
            </a:extLst>
          </p:cNvPr>
          <p:cNvSpPr txBox="1"/>
          <p:nvPr/>
        </p:nvSpPr>
        <p:spPr>
          <a:xfrm>
            <a:off x="389640" y="971796"/>
            <a:ext cx="5909559" cy="923330"/>
          </a:xfrm>
          <a:prstGeom prst="rect">
            <a:avLst/>
          </a:prstGeom>
          <a:noFill/>
        </p:spPr>
        <p:txBody>
          <a:bodyPr wrap="square" rtlCol="0">
            <a:spAutoFit/>
          </a:bodyPr>
          <a:lstStyle/>
          <a:p>
            <a:r>
              <a:rPr lang="en-GB" sz="54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is anxiety?</a:t>
            </a:r>
          </a:p>
        </p:txBody>
      </p:sp>
      <p:sp>
        <p:nvSpPr>
          <p:cNvPr id="6" name="TextBox 5">
            <a:extLst>
              <a:ext uri="{FF2B5EF4-FFF2-40B4-BE49-F238E27FC236}">
                <a16:creationId xmlns:a16="http://schemas.microsoft.com/office/drawing/2014/main" id="{174ACA7B-36F2-4CF1-9B68-C8B2A2C41DA0}"/>
              </a:ext>
            </a:extLst>
          </p:cNvPr>
          <p:cNvSpPr txBox="1"/>
          <p:nvPr/>
        </p:nvSpPr>
        <p:spPr>
          <a:xfrm>
            <a:off x="389641" y="2784015"/>
            <a:ext cx="6096000" cy="2462213"/>
          </a:xfrm>
          <a:prstGeom prst="rect">
            <a:avLst/>
          </a:prstGeom>
          <a:noFill/>
        </p:spPr>
        <p:txBody>
          <a:bodyPr wrap="square" rtlCol="0">
            <a:spAutoFit/>
          </a:bodyPr>
          <a:lstStyle/>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A natural evolutionary response</a:t>
            </a:r>
          </a:p>
          <a:p>
            <a:pPr marL="800100" lvl="1"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Fight/Flight/Freeze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Experienced by everyone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It is meant to be helpful</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Causes cognitive, physical, emotional, and behavioural responses to anxiety-provoking stimuli</a:t>
            </a:r>
          </a:p>
        </p:txBody>
      </p:sp>
    </p:spTree>
    <p:extLst>
      <p:ext uri="{BB962C8B-B14F-4D97-AF65-F5344CB8AC3E}">
        <p14:creationId xmlns:p14="http://schemas.microsoft.com/office/powerpoint/2010/main" val="436089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0"/>
            <a:ext cx="12192000" cy="6878022"/>
          </a:xfrm>
          <a:prstGeom prst="rect">
            <a:avLst/>
          </a:prstGeom>
        </p:spPr>
      </p:pic>
      <p:sp>
        <p:nvSpPr>
          <p:cNvPr id="7" name="TextBox 6">
            <a:extLst>
              <a:ext uri="{FF2B5EF4-FFF2-40B4-BE49-F238E27FC236}">
                <a16:creationId xmlns:a16="http://schemas.microsoft.com/office/drawing/2014/main" id="{B0B717C2-8424-4049-A0EC-0F6CFCC99FE7}"/>
              </a:ext>
            </a:extLst>
          </p:cNvPr>
          <p:cNvSpPr txBox="1"/>
          <p:nvPr/>
        </p:nvSpPr>
        <p:spPr>
          <a:xfrm>
            <a:off x="1438766"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Physical</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Headache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Tummy 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Sweaty palms</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Heart beating faster</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Dry mouth</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Feeling sick</a:t>
            </a:r>
          </a:p>
        </p:txBody>
      </p:sp>
      <p:sp>
        <p:nvSpPr>
          <p:cNvPr id="9" name="TextBox 8">
            <a:extLst>
              <a:ext uri="{FF2B5EF4-FFF2-40B4-BE49-F238E27FC236}">
                <a16:creationId xmlns:a16="http://schemas.microsoft.com/office/drawing/2014/main" id="{C9B2BA6A-4E3C-40AF-A7C0-5C1842D9A4C5}"/>
              </a:ext>
            </a:extLst>
          </p:cNvPr>
          <p:cNvSpPr txBox="1"/>
          <p:nvPr/>
        </p:nvSpPr>
        <p:spPr>
          <a:xfrm>
            <a:off x="4975585"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Behavioural </a:t>
            </a: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quiet/withdrawn</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more chatty</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“Acting up”</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Crying</a:t>
            </a:r>
          </a:p>
        </p:txBody>
      </p:sp>
      <p:sp>
        <p:nvSpPr>
          <p:cNvPr id="10" name="TextBox 9">
            <a:extLst>
              <a:ext uri="{FF2B5EF4-FFF2-40B4-BE49-F238E27FC236}">
                <a16:creationId xmlns:a16="http://schemas.microsoft.com/office/drawing/2014/main" id="{E6CA2DBC-DF5B-42B3-B460-50B2A9BA66E9}"/>
              </a:ext>
            </a:extLst>
          </p:cNvPr>
          <p:cNvSpPr txBox="1"/>
          <p:nvPr/>
        </p:nvSpPr>
        <p:spPr>
          <a:xfrm>
            <a:off x="3254604" y="4119870"/>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Emotional</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Upset</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Stressed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Angry</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Numb</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Confused</a:t>
            </a:r>
          </a:p>
        </p:txBody>
      </p:sp>
      <p:sp>
        <p:nvSpPr>
          <p:cNvPr id="11" name="TextBox 10">
            <a:extLst>
              <a:ext uri="{FF2B5EF4-FFF2-40B4-BE49-F238E27FC236}">
                <a16:creationId xmlns:a16="http://schemas.microsoft.com/office/drawing/2014/main" id="{85F6D4B3-7615-40A2-8879-B324355853A9}"/>
              </a:ext>
            </a:extLst>
          </p:cNvPr>
          <p:cNvSpPr txBox="1"/>
          <p:nvPr/>
        </p:nvSpPr>
        <p:spPr>
          <a:xfrm>
            <a:off x="6847395" y="4234052"/>
            <a:ext cx="3960305" cy="2308324"/>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Cognitive</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Worries or negative thoughts about the anxiety-provoking situation, about their ability to cope, or about other peoples’ perceptions</a:t>
            </a:r>
          </a:p>
        </p:txBody>
      </p:sp>
      <p:sp>
        <p:nvSpPr>
          <p:cNvPr id="12" name="TextBox 11">
            <a:extLst>
              <a:ext uri="{FF2B5EF4-FFF2-40B4-BE49-F238E27FC236}">
                <a16:creationId xmlns:a16="http://schemas.microsoft.com/office/drawing/2014/main" id="{F30FFE77-CE5D-4CC3-8DA8-CBD95BD4B95C}"/>
              </a:ext>
            </a:extLst>
          </p:cNvPr>
          <p:cNvSpPr txBox="1"/>
          <p:nvPr/>
        </p:nvSpPr>
        <p:spPr>
          <a:xfrm>
            <a:off x="1910106" y="378937"/>
            <a:ext cx="6001734" cy="830997"/>
          </a:xfrm>
          <a:prstGeom prst="rect">
            <a:avLst/>
          </a:prstGeom>
          <a:noFill/>
        </p:spPr>
        <p:txBody>
          <a:bodyPr wrap="square" rtlCol="0">
            <a:spAutoFit/>
          </a:bodyPr>
          <a:lstStyle/>
          <a:p>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Common Symptoms</a:t>
            </a:r>
          </a:p>
        </p:txBody>
      </p:sp>
    </p:spTree>
    <p:extLst>
      <p:ext uri="{BB962C8B-B14F-4D97-AF65-F5344CB8AC3E}">
        <p14:creationId xmlns:p14="http://schemas.microsoft.com/office/powerpoint/2010/main" val="4157456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5881FB-25D3-4DC9-B417-18B5F4D3CFFD}"/>
              </a:ext>
            </a:extLst>
          </p:cNvPr>
          <p:cNvPicPr>
            <a:picLocks noChangeAspect="1"/>
          </p:cNvPicPr>
          <p:nvPr/>
        </p:nvPicPr>
        <p:blipFill rotWithShape="1">
          <a:blip r:embed="rId3"/>
          <a:srcRect l="34203" t="26620" r="34313" b="11063"/>
          <a:stretch/>
        </p:blipFill>
        <p:spPr>
          <a:xfrm>
            <a:off x="2915697" y="0"/>
            <a:ext cx="6360606" cy="7081853"/>
          </a:xfrm>
          <a:prstGeom prst="rect">
            <a:avLst/>
          </a:prstGeom>
        </p:spPr>
      </p:pic>
    </p:spTree>
    <p:extLst>
      <p:ext uri="{BB962C8B-B14F-4D97-AF65-F5344CB8AC3E}">
        <p14:creationId xmlns:p14="http://schemas.microsoft.com/office/powerpoint/2010/main" val="262594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365125"/>
            <a:ext cx="10048973" cy="1569660"/>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anxiety is so useful then why does it become a problem?</a:t>
            </a:r>
          </a:p>
        </p:txBody>
      </p:sp>
      <p:sp>
        <p:nvSpPr>
          <p:cNvPr id="7" name="TextBox 6">
            <a:extLst>
              <a:ext uri="{FF2B5EF4-FFF2-40B4-BE49-F238E27FC236}">
                <a16:creationId xmlns:a16="http://schemas.microsoft.com/office/drawing/2014/main" id="{70095335-062F-4831-BEAF-D588D7CB7ECE}"/>
              </a:ext>
            </a:extLst>
          </p:cNvPr>
          <p:cNvSpPr txBox="1"/>
          <p:nvPr/>
        </p:nvSpPr>
        <p:spPr>
          <a:xfrm>
            <a:off x="765338" y="1923802"/>
            <a:ext cx="7695546" cy="4154984"/>
          </a:xfrm>
          <a:prstGeom prst="rect">
            <a:avLst/>
          </a:prstGeom>
          <a:noFill/>
        </p:spPr>
        <p:txBody>
          <a:bodyPr wrap="square" rtlCol="0">
            <a:spAutoFit/>
          </a:bodyPr>
          <a:lstStyle/>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Why?</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 cognitive, physical, emotional, and behavioural responses to anxiety make the anxiety feel worse, and we feel unable to cope.</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has not evolved as fast as the world around us.</a:t>
            </a:r>
          </a:p>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it is affecting daily functioning, and self-management has not helped</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social life, school attainment, and overall wellbeing is being impacted</a:t>
            </a:r>
          </a:p>
          <a:p>
            <a:pPr marL="342900" indent="-342900">
              <a:buFont typeface="Arial" panose="020B0604020202020204" pitchFamily="34" charset="0"/>
              <a:buChar char="•"/>
            </a:pPr>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3821568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2"/>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365125"/>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Different Types of Anxiety</a:t>
            </a:r>
          </a:p>
        </p:txBody>
      </p:sp>
      <p:sp>
        <p:nvSpPr>
          <p:cNvPr id="6" name="TextBox 5">
            <a:extLst>
              <a:ext uri="{FF2B5EF4-FFF2-40B4-BE49-F238E27FC236}">
                <a16:creationId xmlns:a16="http://schemas.microsoft.com/office/drawing/2014/main" id="{210C8CB4-435A-4CB1-ADC5-D882FC1011BD}"/>
              </a:ext>
            </a:extLst>
          </p:cNvPr>
          <p:cNvSpPr txBox="1"/>
          <p:nvPr/>
        </p:nvSpPr>
        <p:spPr>
          <a:xfrm>
            <a:off x="2956285" y="1290784"/>
            <a:ext cx="6375514" cy="1938992"/>
          </a:xfrm>
          <a:prstGeom prst="rect">
            <a:avLst/>
          </a:prstGeom>
          <a:solidFill>
            <a:srgbClr val="209F70"/>
          </a:solidFill>
          <a:ln w="38100">
            <a:noFill/>
          </a:ln>
        </p:spPr>
        <p:txBody>
          <a:bodyPr wrap="square" rtlCol="0">
            <a:spAutoFit/>
          </a:bodyPr>
          <a:lstStyle/>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doesn’t come in one shape or form.</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have individual differences or experiences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can be different or interacting causes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can vary in intensity or severity</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may have different maintenance factors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are 7 main types of anxiety disorder…</a:t>
            </a:r>
          </a:p>
        </p:txBody>
      </p:sp>
      <p:sp>
        <p:nvSpPr>
          <p:cNvPr id="7" name="TextBox 6">
            <a:extLst>
              <a:ext uri="{FF2B5EF4-FFF2-40B4-BE49-F238E27FC236}">
                <a16:creationId xmlns:a16="http://schemas.microsoft.com/office/drawing/2014/main" id="{C75565F6-C487-4889-9452-2C345342067D}"/>
              </a:ext>
            </a:extLst>
          </p:cNvPr>
          <p:cNvSpPr txBox="1"/>
          <p:nvPr/>
        </p:nvSpPr>
        <p:spPr>
          <a:xfrm>
            <a:off x="4723344" y="362822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Separation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8" name="TextBox 7">
            <a:extLst>
              <a:ext uri="{FF2B5EF4-FFF2-40B4-BE49-F238E27FC236}">
                <a16:creationId xmlns:a16="http://schemas.microsoft.com/office/drawing/2014/main" id="{5400F25E-2F8F-4369-A146-6873CFC8A8FF}"/>
              </a:ext>
            </a:extLst>
          </p:cNvPr>
          <p:cNvSpPr txBox="1"/>
          <p:nvPr/>
        </p:nvSpPr>
        <p:spPr>
          <a:xfrm>
            <a:off x="1438766" y="3616876"/>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Specific Phobia</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9" name="TextBox 8">
            <a:extLst>
              <a:ext uri="{FF2B5EF4-FFF2-40B4-BE49-F238E27FC236}">
                <a16:creationId xmlns:a16="http://schemas.microsoft.com/office/drawing/2014/main" id="{08B3F18D-109F-4447-A4DB-BA3B12882392}"/>
              </a:ext>
            </a:extLst>
          </p:cNvPr>
          <p:cNvSpPr txBox="1"/>
          <p:nvPr/>
        </p:nvSpPr>
        <p:spPr>
          <a:xfrm>
            <a:off x="3098924" y="4413115"/>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Social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0" name="TextBox 9">
            <a:extLst>
              <a:ext uri="{FF2B5EF4-FFF2-40B4-BE49-F238E27FC236}">
                <a16:creationId xmlns:a16="http://schemas.microsoft.com/office/drawing/2014/main" id="{A45699F9-97FA-4CE5-B2F0-A1DC2B223F42}"/>
              </a:ext>
            </a:extLst>
          </p:cNvPr>
          <p:cNvSpPr txBox="1"/>
          <p:nvPr/>
        </p:nvSpPr>
        <p:spPr>
          <a:xfrm>
            <a:off x="7900704" y="362883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Panic Disorder</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1" name="TextBox 10">
            <a:extLst>
              <a:ext uri="{FF2B5EF4-FFF2-40B4-BE49-F238E27FC236}">
                <a16:creationId xmlns:a16="http://schemas.microsoft.com/office/drawing/2014/main" id="{0721CDAA-58FC-4823-BC93-CF065F10348F}"/>
              </a:ext>
            </a:extLst>
          </p:cNvPr>
          <p:cNvSpPr txBox="1"/>
          <p:nvPr/>
        </p:nvSpPr>
        <p:spPr>
          <a:xfrm>
            <a:off x="3376882"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Post Traumatic Stress Disorder (PTSD)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9D890B11-B195-4838-A964-FA7CD8C5E05F}"/>
              </a:ext>
            </a:extLst>
          </p:cNvPr>
          <p:cNvSpPr txBox="1"/>
          <p:nvPr/>
        </p:nvSpPr>
        <p:spPr>
          <a:xfrm>
            <a:off x="6359420" y="4203080"/>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Obsessive Compulsive Disorder (OCD)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3" name="TextBox 12">
            <a:extLst>
              <a:ext uri="{FF2B5EF4-FFF2-40B4-BE49-F238E27FC236}">
                <a16:creationId xmlns:a16="http://schemas.microsoft.com/office/drawing/2014/main" id="{25F657A6-6398-46B7-806D-4F8FB31250C4}"/>
              </a:ext>
            </a:extLst>
          </p:cNvPr>
          <p:cNvSpPr txBox="1"/>
          <p:nvPr/>
        </p:nvSpPr>
        <p:spPr>
          <a:xfrm>
            <a:off x="6753764"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Generalised Anxiety Disorder (GAD)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2535172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161933" y="905858"/>
            <a:ext cx="7720552" cy="1569660"/>
          </a:xfrm>
          <a:prstGeom prst="rect">
            <a:avLst/>
          </a:prstGeom>
          <a:noFill/>
        </p:spPr>
        <p:txBody>
          <a:bodyPr wrap="square" rtlCol="0">
            <a:spAutoFit/>
          </a:bodyPr>
          <a:lstStyle/>
          <a:p>
            <a:pPr algn="ctr"/>
            <a:r>
              <a:rPr lang="en-GB" sz="48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makes a child vulnerable to anxiety?</a:t>
            </a:r>
          </a:p>
        </p:txBody>
      </p:sp>
      <p:sp>
        <p:nvSpPr>
          <p:cNvPr id="7" name="TextBox 6">
            <a:extLst>
              <a:ext uri="{FF2B5EF4-FFF2-40B4-BE49-F238E27FC236}">
                <a16:creationId xmlns:a16="http://schemas.microsoft.com/office/drawing/2014/main" id="{D4D69C90-0B78-422C-8322-C4056CE0DBAE}"/>
              </a:ext>
            </a:extLst>
          </p:cNvPr>
          <p:cNvSpPr txBox="1"/>
          <p:nvPr/>
        </p:nvSpPr>
        <p:spPr>
          <a:xfrm>
            <a:off x="5159998" y="2642146"/>
            <a:ext cx="6612902" cy="3046988"/>
          </a:xfrm>
          <a:prstGeom prst="rect">
            <a:avLst/>
          </a:prstGeom>
          <a:noFill/>
        </p:spPr>
        <p:txBody>
          <a:bodyPr wrap="square" rtlCol="0">
            <a:spAutoFit/>
          </a:bodyPr>
          <a:lstStyle/>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Life events or experiences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Genes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Learned behaviour</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Temporary circumstances</a:t>
            </a:r>
          </a:p>
          <a:p>
            <a:pPr marL="444500" lvl="0">
              <a:buSzPts val="2000"/>
              <a:buFont typeface="Arial" panose="020B0604020202020204" pitchFamily="34" charset="0"/>
              <a:buChar char="•"/>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Or a combination of these</a:t>
            </a:r>
          </a:p>
        </p:txBody>
      </p:sp>
    </p:spTree>
    <p:extLst>
      <p:ext uri="{BB962C8B-B14F-4D97-AF65-F5344CB8AC3E}">
        <p14:creationId xmlns:p14="http://schemas.microsoft.com/office/powerpoint/2010/main" val="382468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627876" y="504308"/>
            <a:ext cx="8157328"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keeps the </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 going?</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250697"/>
            <a:ext cx="6612902"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Safety behaviours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Reassurance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Missed opportunities for coping</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Other people’s reactions / responses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confidence – specifically in </a:t>
            </a:r>
            <a:b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b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their ability to cope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independence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Worries becoming stuck</a:t>
            </a:r>
          </a:p>
        </p:txBody>
      </p:sp>
    </p:spTree>
    <p:extLst>
      <p:ext uri="{BB962C8B-B14F-4D97-AF65-F5344CB8AC3E}">
        <p14:creationId xmlns:p14="http://schemas.microsoft.com/office/powerpoint/2010/main" val="1719514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529" y="0"/>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32247" y="268498"/>
            <a:ext cx="2841396" cy="830997"/>
          </a:xfrm>
          <a:prstGeom prst="rect">
            <a:avLst/>
          </a:prstGeom>
          <a:noFill/>
          <a:ln w="38100">
            <a:solidFill>
              <a:schemeClr val="bg1"/>
            </a:solidFill>
          </a:ln>
        </p:spPr>
        <p:txBody>
          <a:bodyPr wrap="square" rtlCol="0">
            <a:spAutoFit/>
          </a:bodyPr>
          <a:lstStyle/>
          <a:p>
            <a:pPr algn="ctr"/>
            <a:r>
              <a:rPr lang="en-GB" sz="2400" u="sng"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Cycle of Avoidance</a:t>
            </a:r>
            <a:endParaRPr lang="en-GB" sz="2400" u="sng"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Worry goes unchallenged and we don’t know what to do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8994913" y="3040629"/>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Avoidance causes short term relief reinforces the anxiety but eliminates a learning opportunity</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6" name="Straight Arrow Connector 15">
            <a:extLst>
              <a:ext uri="{FF2B5EF4-FFF2-40B4-BE49-F238E27FC236}">
                <a16:creationId xmlns:a16="http://schemas.microsoft.com/office/drawing/2014/main" id="{233D78F2-EF49-48C2-8FB1-5C69F33AB78F}"/>
              </a:ext>
            </a:extLst>
          </p:cNvPr>
          <p:cNvCxnSpPr/>
          <p:nvPr/>
        </p:nvCxnSpPr>
        <p:spPr>
          <a:xfrm flipH="1">
            <a:off x="8580783" y="5548602"/>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trigger may never go away, but we can change how we manage our feelings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583191" y="4561348"/>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anxiety feels worse because we have not learnt to cope with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1849891" y="1889672"/>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96135" y="2366788"/>
            <a:ext cx="2194560" cy="2194560"/>
          </a:xfrm>
          <a:prstGeom prst="rect">
            <a:avLst/>
          </a:prstGeom>
        </p:spPr>
      </p:pic>
    </p:spTree>
    <p:extLst>
      <p:ext uri="{BB962C8B-B14F-4D97-AF65-F5344CB8AC3E}">
        <p14:creationId xmlns:p14="http://schemas.microsoft.com/office/powerpoint/2010/main" val="693733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6096000" y="2551837"/>
            <a:ext cx="4991100"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How can I help my child?</a:t>
            </a:r>
          </a:p>
        </p:txBody>
      </p:sp>
    </p:spTree>
    <p:extLst>
      <p:ext uri="{BB962C8B-B14F-4D97-AF65-F5344CB8AC3E}">
        <p14:creationId xmlns:p14="http://schemas.microsoft.com/office/powerpoint/2010/main" val="29010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Educate Your Child</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4401205"/>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anxiety helps them to understand what is happening and why they feel that way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lets them know that you understand</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what you can do to help them overcome anxiety helps them to know what they can expect</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00917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Monitor Your Responses</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curious about their worries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Normalise and empathise</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Reduce the reassurance that you give to encourage independent thinking</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a role model</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527734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Take Steps to Improve Confidence and Resilience</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6" y="3022391"/>
            <a:ext cx="6251541" cy="3539430"/>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independent behaviour</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them to try new or challenging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Use praise and rewards when they are brave or try new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Try to encourage brave behaviour instead of avoidance where possible</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1932288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61EB-B26E-48DD-8FD0-55E936B91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D3AAA-3A5F-4A71-964E-7A960DCCA4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E9AB65-1A83-422D-A776-EEBC3D0F3F57}"/>
              </a:ext>
            </a:extLst>
          </p:cNvPr>
          <p:cNvPicPr>
            <a:picLocks noChangeAspect="1"/>
          </p:cNvPicPr>
          <p:nvPr/>
        </p:nvPicPr>
        <p:blipFill>
          <a:blip r:embed="rId2"/>
          <a:stretch>
            <a:fillRect/>
          </a:stretch>
        </p:blipFill>
        <p:spPr>
          <a:xfrm>
            <a:off x="0" y="-9427"/>
            <a:ext cx="12251792" cy="6867427"/>
          </a:xfrm>
          <a:prstGeom prst="rect">
            <a:avLst/>
          </a:prstGeom>
        </p:spPr>
      </p:pic>
      <p:sp>
        <p:nvSpPr>
          <p:cNvPr id="8" name="TextBox 7">
            <a:extLst>
              <a:ext uri="{FF2B5EF4-FFF2-40B4-BE49-F238E27FC236}">
                <a16:creationId xmlns:a16="http://schemas.microsoft.com/office/drawing/2014/main" id="{15D7148B-C7B5-4393-AC9E-31D0CD6751D7}"/>
              </a:ext>
            </a:extLst>
          </p:cNvPr>
          <p:cNvSpPr txBox="1"/>
          <p:nvPr/>
        </p:nvSpPr>
        <p:spPr>
          <a:xfrm>
            <a:off x="5715103" y="1900792"/>
            <a:ext cx="6233474" cy="3046988"/>
          </a:xfrm>
          <a:prstGeom prst="rect">
            <a:avLst/>
          </a:prstGeom>
          <a:noFill/>
        </p:spPr>
        <p:txBody>
          <a:bodyPr wrap="square" rtlCol="0">
            <a:spAutoFit/>
          </a:bodyPr>
          <a:lstStyle/>
          <a:p>
            <a:pPr algn="ctr"/>
            <a:r>
              <a:rPr lang="en-GB" sz="3200" b="1" dirty="0">
                <a:solidFill>
                  <a:schemeClr val="bg1"/>
                </a:solidFill>
                <a:latin typeface="MV Boli" panose="02000500030200090000" pitchFamily="2" charset="0"/>
                <a:ea typeface="Segoe UI Black" panose="020B0A02040204020203" pitchFamily="34" charset="0"/>
                <a:cs typeface="MV Boli" panose="02000500030200090000" pitchFamily="2" charset="0"/>
              </a:rPr>
              <a:t>Even if you don’t think your child is anxious now, you can begin using these strategies to prevent the onset of anxiety, and promote their confidence and resilience.</a:t>
            </a:r>
          </a:p>
        </p:txBody>
      </p:sp>
    </p:spTree>
    <p:extLst>
      <p:ext uri="{BB962C8B-B14F-4D97-AF65-F5344CB8AC3E}">
        <p14:creationId xmlns:p14="http://schemas.microsoft.com/office/powerpoint/2010/main" val="2054827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10011"/>
            <a:ext cx="12192000" cy="6878022"/>
          </a:xfrm>
          <a:prstGeom prst="rect">
            <a:avLst/>
          </a:prstGeom>
        </p:spPr>
      </p:pic>
      <p:sp>
        <p:nvSpPr>
          <p:cNvPr id="11" name="TextBox 10">
            <a:extLst>
              <a:ext uri="{FF2B5EF4-FFF2-40B4-BE49-F238E27FC236}">
                <a16:creationId xmlns:a16="http://schemas.microsoft.com/office/drawing/2014/main" id="{85F6D4B3-7615-40A2-8879-B324355853A9}"/>
              </a:ext>
            </a:extLst>
          </p:cNvPr>
          <p:cNvSpPr txBox="1"/>
          <p:nvPr/>
        </p:nvSpPr>
        <p:spPr>
          <a:xfrm>
            <a:off x="3065867" y="5126314"/>
            <a:ext cx="6736084" cy="1323439"/>
          </a:xfrm>
          <a:prstGeom prst="rect">
            <a:avLst/>
          </a:prstGeom>
          <a:noFill/>
          <a:ln w="38100">
            <a:noFill/>
          </a:ln>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Books:</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Helping Your Child with Fears and Worries by Cathy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Cresswell</a:t>
            </a: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and Lucy Willetts </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What To Do When You Worry Too Much by Dawn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Huebener</a:t>
            </a:r>
            <a:endPar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A0662DD6-1AAE-437D-99D8-385373874EB6}"/>
              </a:ext>
            </a:extLst>
          </p:cNvPr>
          <p:cNvSpPr txBox="1"/>
          <p:nvPr/>
        </p:nvSpPr>
        <p:spPr>
          <a:xfrm>
            <a:off x="1030272" y="834827"/>
            <a:ext cx="7720552"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p:txBody>
      </p:sp>
      <p:sp>
        <p:nvSpPr>
          <p:cNvPr id="5" name="TextBox 4">
            <a:extLst>
              <a:ext uri="{FF2B5EF4-FFF2-40B4-BE49-F238E27FC236}">
                <a16:creationId xmlns:a16="http://schemas.microsoft.com/office/drawing/2014/main" id="{4EFC14E7-6B5A-4D46-8EAB-C4EB8A89C8A1}"/>
              </a:ext>
            </a:extLst>
          </p:cNvPr>
          <p:cNvSpPr txBox="1"/>
          <p:nvPr/>
        </p:nvSpPr>
        <p:spPr>
          <a:xfrm>
            <a:off x="-66927" y="2481917"/>
            <a:ext cx="3414984" cy="1938992"/>
          </a:xfrm>
          <a:prstGeom prst="rect">
            <a:avLst/>
          </a:prstGeom>
          <a:noFill/>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Apps:</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Mindshift</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Headspace</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Self help for anxiety management (SAM)</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Worry Box</a:t>
            </a:r>
          </a:p>
        </p:txBody>
      </p:sp>
      <p:pic>
        <p:nvPicPr>
          <p:cNvPr id="13" name="Google Shape;209;p29">
            <a:extLst>
              <a:ext uri="{FF2B5EF4-FFF2-40B4-BE49-F238E27FC236}">
                <a16:creationId xmlns:a16="http://schemas.microsoft.com/office/drawing/2014/main" id="{63B08B29-AB3C-44F3-BF64-39B0944F2441}"/>
              </a:ext>
            </a:extLst>
          </p:cNvPr>
          <p:cNvPicPr preferRelativeResize="0"/>
          <p:nvPr/>
        </p:nvPicPr>
        <p:blipFill>
          <a:blip r:embed="rId3">
            <a:alphaModFix/>
          </a:blip>
          <a:stretch>
            <a:fillRect/>
          </a:stretch>
        </p:blipFill>
        <p:spPr>
          <a:xfrm>
            <a:off x="3250096" y="2603314"/>
            <a:ext cx="1766947" cy="2397430"/>
          </a:xfrm>
          <a:prstGeom prst="rect">
            <a:avLst/>
          </a:prstGeom>
          <a:noFill/>
          <a:ln>
            <a:noFill/>
          </a:ln>
        </p:spPr>
      </p:pic>
      <p:sp>
        <p:nvSpPr>
          <p:cNvPr id="14" name="TextBox 13">
            <a:extLst>
              <a:ext uri="{FF2B5EF4-FFF2-40B4-BE49-F238E27FC236}">
                <a16:creationId xmlns:a16="http://schemas.microsoft.com/office/drawing/2014/main" id="{4CB60F06-51E1-4E64-B60A-7930BE2A1492}"/>
              </a:ext>
            </a:extLst>
          </p:cNvPr>
          <p:cNvSpPr txBox="1"/>
          <p:nvPr/>
        </p:nvSpPr>
        <p:spPr>
          <a:xfrm>
            <a:off x="4890548" y="3292280"/>
            <a:ext cx="3953397" cy="1015663"/>
          </a:xfrm>
          <a:prstGeom prst="rect">
            <a:avLst/>
          </a:prstGeom>
          <a:noFill/>
        </p:spPr>
        <p:txBody>
          <a:bodyPr wrap="square" rtlCol="0">
            <a:spAutoFit/>
          </a:bodyPr>
          <a:lstStyle/>
          <a:p>
            <a:pPr algn="ctr"/>
            <a:r>
              <a:rPr lang="en-GB" sz="2000" dirty="0">
                <a:solidFill>
                  <a:schemeClr val="bg1"/>
                </a:solidFill>
                <a:latin typeface="Candara Light" panose="020E0502030303020204" pitchFamily="34" charset="0"/>
                <a:ea typeface="Comfortaa"/>
                <a:cs typeface="Comfortaa"/>
                <a:sym typeface="Comfortaa"/>
              </a:rPr>
              <a:t>Hampshire CAMHS How To Beat Anxiety Workbook – www.hampshirecamhs.nhs.uk</a:t>
            </a:r>
          </a:p>
        </p:txBody>
      </p:sp>
      <p:pic>
        <p:nvPicPr>
          <p:cNvPr id="15" name="Google Shape;208;p29">
            <a:extLst>
              <a:ext uri="{FF2B5EF4-FFF2-40B4-BE49-F238E27FC236}">
                <a16:creationId xmlns:a16="http://schemas.microsoft.com/office/drawing/2014/main" id="{930760D7-72A2-4B76-816D-129377B1BDF4}"/>
              </a:ext>
            </a:extLst>
          </p:cNvPr>
          <p:cNvPicPr preferRelativeResize="0"/>
          <p:nvPr/>
        </p:nvPicPr>
        <p:blipFill>
          <a:blip r:embed="rId4">
            <a:alphaModFix/>
          </a:blip>
          <a:stretch>
            <a:fillRect/>
          </a:stretch>
        </p:blipFill>
        <p:spPr>
          <a:xfrm>
            <a:off x="9953502" y="4307943"/>
            <a:ext cx="1629747" cy="2285483"/>
          </a:xfrm>
          <a:prstGeom prst="rect">
            <a:avLst/>
          </a:prstGeom>
          <a:noFill/>
          <a:ln>
            <a:noFill/>
          </a:ln>
        </p:spPr>
      </p:pic>
    </p:spTree>
    <p:extLst>
      <p:ext uri="{BB962C8B-B14F-4D97-AF65-F5344CB8AC3E}">
        <p14:creationId xmlns:p14="http://schemas.microsoft.com/office/powerpoint/2010/main" val="3874198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1200369"/>
            <a:ext cx="10048973"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you need further help…</a:t>
            </a:r>
          </a:p>
        </p:txBody>
      </p:sp>
      <p:sp>
        <p:nvSpPr>
          <p:cNvPr id="7" name="TextBox 6">
            <a:extLst>
              <a:ext uri="{FF2B5EF4-FFF2-40B4-BE49-F238E27FC236}">
                <a16:creationId xmlns:a16="http://schemas.microsoft.com/office/drawing/2014/main" id="{70095335-062F-4831-BEAF-D588D7CB7ECE}"/>
              </a:ext>
            </a:extLst>
          </p:cNvPr>
          <p:cNvSpPr txBox="1"/>
          <p:nvPr/>
        </p:nvSpPr>
        <p:spPr>
          <a:xfrm>
            <a:off x="2388687" y="2258636"/>
            <a:ext cx="7414624" cy="769441"/>
          </a:xfrm>
          <a:prstGeom prst="rect">
            <a:avLst/>
          </a:prstGeom>
          <a:noFill/>
        </p:spPr>
        <p:txBody>
          <a:bodyPr wrap="square" rtlCol="0">
            <a:spAutoFit/>
          </a:bodyPr>
          <a:lstStyle/>
          <a:p>
            <a:pPr algn="ctr"/>
            <a:r>
              <a:rPr lang="en-GB" sz="22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You can speak to your school’s Mental Health Lead about a potential referral to the Mental Health Support Team.</a:t>
            </a:r>
          </a:p>
        </p:txBody>
      </p:sp>
    </p:spTree>
    <p:extLst>
      <p:ext uri="{BB962C8B-B14F-4D97-AF65-F5344CB8AC3E}">
        <p14:creationId xmlns:p14="http://schemas.microsoft.com/office/powerpoint/2010/main" val="227416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074656" y="1825625"/>
            <a:ext cx="9851010" cy="3477875"/>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will you take away from today’s session?</a:t>
            </a:r>
          </a:p>
          <a:p>
            <a:pPr algn="ctr"/>
            <a:endPar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endParaRPr>
          </a:p>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Is there anything that you will change as a result of your learning?</a:t>
            </a:r>
          </a:p>
        </p:txBody>
      </p:sp>
    </p:spTree>
    <p:extLst>
      <p:ext uri="{BB962C8B-B14F-4D97-AF65-F5344CB8AC3E}">
        <p14:creationId xmlns:p14="http://schemas.microsoft.com/office/powerpoint/2010/main" val="3721291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2"/>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2623350" y="1600200"/>
            <a:ext cx="7720552" cy="2123658"/>
          </a:xfrm>
          <a:prstGeom prst="rect">
            <a:avLst/>
          </a:prstGeom>
          <a:noFill/>
        </p:spPr>
        <p:txBody>
          <a:bodyPr wrap="square" rtlCol="0">
            <a:spAutoFit/>
          </a:bodyPr>
          <a:lstStyle/>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Thank you </a:t>
            </a:r>
          </a:p>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for listening</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Tree>
    <p:extLst>
      <p:ext uri="{BB962C8B-B14F-4D97-AF65-F5344CB8AC3E}">
        <p14:creationId xmlns:p14="http://schemas.microsoft.com/office/powerpoint/2010/main" val="2795044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951</TotalTime>
  <Words>1222</Words>
  <Application>Microsoft Office PowerPoint</Application>
  <PresentationFormat>Widescreen</PresentationFormat>
  <Paragraphs>164</Paragraphs>
  <Slides>22</Slides>
  <Notes>11</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Yu Gothic UI Semilight</vt:lpstr>
      <vt:lpstr>Arial</vt:lpstr>
      <vt:lpstr>Arial Black</vt:lpstr>
      <vt:lpstr>Calibri</vt:lpstr>
      <vt:lpstr>Calibri Light</vt:lpstr>
      <vt:lpstr>Candara Light</vt:lpstr>
      <vt:lpstr>Comfortaa</vt:lpstr>
      <vt:lpstr>MV Boli</vt:lpstr>
      <vt:lpstr>Segoe UI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POTTER, Rachel (SUSSEX PARTNERSHIP NHS FOUNDATION TRUST)</dc:creator>
  <cp:lastModifiedBy>GILL, Mary (SPFT)</cp:lastModifiedBy>
  <cp:revision>61</cp:revision>
  <dcterms:created xsi:type="dcterms:W3CDTF">2021-10-21T09:47:31Z</dcterms:created>
  <dcterms:modified xsi:type="dcterms:W3CDTF">2024-01-29T16:36:07Z</dcterms:modified>
</cp:coreProperties>
</file>